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2"/>
  </p:notesMasterIdLst>
  <p:sldIdLst>
    <p:sldId id="256" r:id="rId3"/>
    <p:sldId id="311" r:id="rId4"/>
    <p:sldId id="312" r:id="rId5"/>
    <p:sldId id="260" r:id="rId6"/>
    <p:sldId id="314" r:id="rId7"/>
    <p:sldId id="315" r:id="rId8"/>
    <p:sldId id="316" r:id="rId9"/>
    <p:sldId id="317" r:id="rId10"/>
    <p:sldId id="318" r:id="rId11"/>
    <p:sldId id="319" r:id="rId12"/>
    <p:sldId id="261" r:id="rId13"/>
    <p:sldId id="262" r:id="rId14"/>
    <p:sldId id="263" r:id="rId15"/>
    <p:sldId id="310" r:id="rId16"/>
    <p:sldId id="264" r:id="rId17"/>
    <p:sldId id="267" r:id="rId18"/>
    <p:sldId id="271" r:id="rId19"/>
    <p:sldId id="274" r:id="rId20"/>
    <p:sldId id="280" r:id="rId21"/>
    <p:sldId id="272" r:id="rId22"/>
    <p:sldId id="313" r:id="rId23"/>
    <p:sldId id="282" r:id="rId24"/>
    <p:sldId id="292" r:id="rId25"/>
    <p:sldId id="295" r:id="rId26"/>
    <p:sldId id="299" r:id="rId27"/>
    <p:sldId id="301" r:id="rId28"/>
    <p:sldId id="302" r:id="rId29"/>
    <p:sldId id="308" r:id="rId30"/>
    <p:sldId id="309" r:id="rId31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3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8762" cy="40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0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PT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5013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pt-P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5012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pt-P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5013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pt-PT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5012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5C9C4E18-5CEF-4F72-97EB-4C8990774090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4181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4147197-2C25-4736-8E8A-F70BCA44AB52}" type="slidenum">
              <a:rPr lang="pt-PT"/>
              <a:pPr/>
              <a:t>1</a:t>
            </a:fld>
            <a:endParaRPr lang="pt-PT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D34EC1-216E-40CD-B93B-3229AB5A9070}" type="slidenum">
              <a:rPr lang="pt-PT"/>
              <a:pPr/>
              <a:t>11</a:t>
            </a:fld>
            <a:endParaRPr lang="pt-PT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D34EC1-216E-40CD-B93B-3229AB5A9070}" type="slidenum">
              <a:rPr lang="pt-PT"/>
              <a:pPr/>
              <a:t>13</a:t>
            </a:fld>
            <a:endParaRPr lang="pt-PT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89D890-833E-4A86-B88B-8DC4626C02F3}" type="slidenum">
              <a:rPr lang="pt-PT"/>
              <a:pPr/>
              <a:t>2</a:t>
            </a:fld>
            <a:endParaRPr lang="pt-PT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9F1A1E-A80A-46DF-A31C-EA690B5240AA}" type="slidenum">
              <a:rPr lang="pt-PT"/>
              <a:pPr/>
              <a:t>3</a:t>
            </a:fld>
            <a:endParaRPr lang="pt-PT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401B234-0C99-4082-AC63-7CCDAA2CBF75}" type="slidenum">
              <a:rPr lang="pt-PT"/>
              <a:pPr/>
              <a:t>4</a:t>
            </a:fld>
            <a:endParaRPr lang="pt-PT"/>
          </a:p>
        </p:txBody>
      </p:sp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1313EF1-9169-4A79-92AC-A149C1DB06FA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769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7F208DF-7BFD-4D12-B6D3-779EB47B47AE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33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5812" cy="451961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961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0EED83D-FAB3-41D9-840D-7E89D9B77C2E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753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6050" cy="146367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27250" cy="390525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27250" cy="390525"/>
          </a:xfrm>
        </p:spPr>
        <p:txBody>
          <a:bodyPr/>
          <a:lstStyle>
            <a:lvl1pPr>
              <a:defRPr/>
            </a:lvl1pPr>
          </a:lstStyle>
          <a:p>
            <a:fld id="{AFE0B720-71E7-4E28-A44A-B1989C54D7C0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9854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3421B5D-B165-4276-B706-D0B0E0C74FE5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190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5080231-90B7-4174-8F1E-40B01246B93B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138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7F1C4DF-9E38-4B85-B34E-17C79662B71A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9440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5FB4E95-B017-444E-850D-76BC29DB9B3B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22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2A10F0-D7B3-4472-940E-3E35AE683800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700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C41ED29-DB9C-41DF-AEA6-44151D46C109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804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DADC8A-4274-4BE8-9091-7281372BE9DD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829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33F462-7572-472A-A0F5-B4283BCDA986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9390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4743D8-2FB3-4B57-A853-9C470B34C4CE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05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2EFF947-B4A9-4167-8986-B65797681EB6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3478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7DE913C-B52E-465C-BB22-B6E0F395E812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059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5812" cy="584517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517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9A2ACF-774B-406E-9D66-C97B4EAD604C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5278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113665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27250" cy="409575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27250" cy="414338"/>
          </a:xfrm>
        </p:spPr>
        <p:txBody>
          <a:bodyPr/>
          <a:lstStyle>
            <a:lvl1pPr>
              <a:defRPr/>
            </a:lvl1pPr>
          </a:lstStyle>
          <a:p>
            <a:fld id="{55B3449A-85D0-4873-8D81-BA1D5388CC1A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380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2E7E8B3-AD29-467A-A0D5-DF0C4C4F51C8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59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8BDC396-9268-4E6D-8756-D0618AD92577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6893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E78A970-134A-4501-9677-9C75C3665607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148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5BB0945-B169-4D90-8376-225386D01484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39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3" name="Marcador de Posição do Número do Diapositivo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2AF87CD-3E50-4A11-AA30-98BDF3665B69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52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BA64342-1E31-4466-BAD2-39CB14740805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396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0F067F1-049D-4DF8-9AD1-D720278A192F}" type="slidenum">
              <a:rPr lang="pt-PT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551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60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Faça clique para editar o formato do texto do título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72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72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E3CE724A-D799-4B76-AEFB-AF2E7CADB3FC}" type="slidenum">
              <a:rPr lang="pt-PT"/>
              <a:pPr/>
              <a:t>‹nº›</a:t>
            </a:fld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Faça clique para editar o formato do texto do destaque</a:t>
            </a:r>
          </a:p>
          <a:p>
            <a:pPr lvl="1"/>
            <a:r>
              <a:rPr lang="en-GB" smtClean="0"/>
              <a:t>Segundo nível de destaque</a:t>
            </a:r>
          </a:p>
          <a:p>
            <a:pPr lvl="2"/>
            <a:r>
              <a:rPr lang="en-GB" smtClean="0"/>
              <a:t>Terceiro nível de destaque</a:t>
            </a:r>
          </a:p>
          <a:p>
            <a:pPr lvl="3"/>
            <a:r>
              <a:rPr lang="en-GB" smtClean="0"/>
              <a:t>Quarto nível de destaque</a:t>
            </a:r>
          </a:p>
          <a:p>
            <a:pPr lvl="4"/>
            <a:r>
              <a:rPr lang="en-GB" smtClean="0"/>
              <a:t>Quinto nível de destaque</a:t>
            </a:r>
          </a:p>
          <a:p>
            <a:pPr lvl="4"/>
            <a:r>
              <a:rPr lang="en-GB" smtClean="0"/>
              <a:t>Sexto nível de destaque</a:t>
            </a:r>
          </a:p>
          <a:p>
            <a:pPr lvl="4"/>
            <a:r>
              <a:rPr lang="en-GB" smtClean="0"/>
              <a:t>Sétimo nível de destaque</a:t>
            </a:r>
          </a:p>
          <a:p>
            <a:pPr lvl="4"/>
            <a:r>
              <a:rPr lang="en-GB" smtClean="0"/>
              <a:t>Oitavo nível de destaque</a:t>
            </a:r>
          </a:p>
          <a:p>
            <a:pPr lvl="4"/>
            <a:r>
              <a:rPr lang="en-GB" smtClean="0"/>
              <a:t>Nono nível de destaque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3250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Faça clique para editar o formato do texto do título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Faça clique para editar o formato do texto do destaque</a:t>
            </a:r>
          </a:p>
          <a:p>
            <a:pPr lvl="1"/>
            <a:r>
              <a:rPr lang="en-GB" smtClean="0"/>
              <a:t>Segundo nível de destaque</a:t>
            </a:r>
          </a:p>
          <a:p>
            <a:pPr lvl="2"/>
            <a:r>
              <a:rPr lang="en-GB" smtClean="0"/>
              <a:t>Terceiro nível de destaque</a:t>
            </a:r>
          </a:p>
          <a:p>
            <a:pPr lvl="3"/>
            <a:r>
              <a:rPr lang="en-GB" smtClean="0"/>
              <a:t>Quarto nível de destaque</a:t>
            </a:r>
          </a:p>
          <a:p>
            <a:pPr lvl="4"/>
            <a:r>
              <a:rPr lang="en-GB" smtClean="0"/>
              <a:t>Quinto nível de destaque</a:t>
            </a:r>
          </a:p>
          <a:p>
            <a:pPr lvl="4"/>
            <a:r>
              <a:rPr lang="en-GB" smtClean="0"/>
              <a:t>Sexto nível de destaque</a:t>
            </a:r>
          </a:p>
          <a:p>
            <a:pPr lvl="4"/>
            <a:r>
              <a:rPr lang="en-GB" smtClean="0"/>
              <a:t>Sétimo nível de destaque</a:t>
            </a:r>
          </a:p>
          <a:p>
            <a:pPr lvl="4"/>
            <a:r>
              <a:rPr lang="en-GB" smtClean="0"/>
              <a:t>Oitavo nível de destaque</a:t>
            </a:r>
          </a:p>
          <a:p>
            <a:pPr lvl="4"/>
            <a:r>
              <a:rPr lang="en-GB" smtClean="0"/>
              <a:t>Nono nível de destaque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72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pt-PT"/>
              <a:t>10-05-2011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PT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7250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fld id="{FD8FDE7C-EBC1-41A7-9656-B49D7A214B34}" type="slidenum">
              <a:rPr lang="pt-PT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5" Type="http://schemas.microsoft.com/office/2007/relationships/hdphoto" Target="../media/hdphoto2.wdp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09625" y="5300663"/>
            <a:ext cx="6858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/>
          <a:p>
            <a:pPr hangingPunct="1">
              <a:lnSpc>
                <a:spcPct val="100000"/>
              </a:lnSpc>
              <a:spcBef>
                <a:spcPts val="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2000">
                <a:solidFill>
                  <a:srgbClr val="000000"/>
                </a:solidFill>
                <a:latin typeface="Calibri" charset="0"/>
              </a:rPr>
              <a:t>Escola Secundária Maria Lamas – Torres Novas</a:t>
            </a:r>
            <a:br>
              <a:rPr lang="pt-PT" sz="2000">
                <a:solidFill>
                  <a:srgbClr val="000000"/>
                </a:solidFill>
                <a:latin typeface="Calibri" charset="0"/>
              </a:rPr>
            </a:br>
            <a:r>
              <a:rPr lang="pt-PT" sz="2000">
                <a:solidFill>
                  <a:srgbClr val="000000"/>
                </a:solidFill>
                <a:latin typeface="Calibri" charset="0"/>
              </a:rPr>
              <a:t>Física e Química A – 10º Ano</a:t>
            </a:r>
            <a:br>
              <a:rPr lang="pt-PT" sz="2000">
                <a:solidFill>
                  <a:srgbClr val="000000"/>
                </a:solidFill>
                <a:latin typeface="Calibri" charset="0"/>
              </a:rPr>
            </a:br>
            <a:r>
              <a:rPr lang="pt-PT" sz="2000">
                <a:solidFill>
                  <a:srgbClr val="000000"/>
                </a:solidFill>
                <a:latin typeface="Calibri" charset="0"/>
              </a:rPr>
              <a:t>Nelson Alves Correia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84213" y="519113"/>
            <a:ext cx="80645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2400" b="1">
                <a:solidFill>
                  <a:srgbClr val="000000"/>
                </a:solidFill>
                <a:latin typeface="Calibri" charset="0"/>
              </a:rPr>
              <a:t>FÍSICA – UNIDADE 1 – DO SOL AO AQUECIMENTO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629544"/>
            <a:ext cx="8062913" cy="1295400"/>
          </a:xfrm>
          <a:ln/>
        </p:spPr>
        <p:txBody>
          <a:bodyPr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539750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3800" b="1" dirty="0"/>
              <a:t>2. A ENERGIA NO </a:t>
            </a:r>
            <a:r>
              <a:rPr lang="pt-PT" sz="3800" b="1" dirty="0" smtClean="0"/>
              <a:t>AQUECIMENTO / 			ARREFECIMENTO </a:t>
            </a:r>
            <a:r>
              <a:rPr lang="pt-PT" sz="3800" b="1" dirty="0"/>
              <a:t>DE SISTEMAS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600200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1642" y="1439997"/>
            <a:ext cx="7488359" cy="44369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457200" y="274676"/>
            <a:ext cx="8229600" cy="11653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Mecanismos de Transferência de Calor: Condução e Convecção</a:t>
            </a:r>
          </a:p>
        </p:txBody>
      </p:sp>
    </p:spTree>
    <p:extLst>
      <p:ext uri="{BB962C8B-B14F-4D97-AF65-F5344CB8AC3E}">
        <p14:creationId xmlns:p14="http://schemas.microsoft.com/office/powerpoint/2010/main" val="275192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850106"/>
          </a:xfrm>
          <a:ln/>
        </p:spPr>
        <p:txBody>
          <a:bodyPr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3200" b="1" dirty="0" smtClean="0">
                <a:latin typeface="Calibri" charset="0"/>
              </a:rPr>
              <a:t>Condutividade Térmica</a:t>
            </a:r>
            <a:endParaRPr lang="pt-PT" sz="3200" b="1" dirty="0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1124744"/>
            <a:ext cx="8229600" cy="513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FontTx/>
              <a:buNone/>
            </a:pPr>
            <a:r>
              <a:rPr lang="pt-PT" sz="2400" b="1" dirty="0" smtClean="0">
                <a:latin typeface="Calibri" charset="0"/>
              </a:rPr>
              <a:t>Bons condutores de calor </a:t>
            </a:r>
            <a:r>
              <a:rPr lang="pt-PT" sz="2400" dirty="0" smtClean="0">
                <a:latin typeface="Calibri" charset="0"/>
              </a:rPr>
              <a:t>– Materiais que recebem e libertam energia na forma de calor mais </a:t>
            </a:r>
            <a:r>
              <a:rPr lang="pt-PT" sz="2400" b="1" dirty="0" smtClean="0">
                <a:latin typeface="Calibri" charset="0"/>
              </a:rPr>
              <a:t>rapidamente</a:t>
            </a:r>
            <a:r>
              <a:rPr lang="pt-PT" sz="2400" dirty="0" smtClean="0">
                <a:latin typeface="Calibri" charset="0"/>
              </a:rPr>
              <a:t> (</a:t>
            </a:r>
            <a:r>
              <a:rPr lang="pt-PT" sz="2400" dirty="0" err="1" smtClean="0">
                <a:latin typeface="Calibri" charset="0"/>
              </a:rPr>
              <a:t>ex</a:t>
            </a:r>
            <a:r>
              <a:rPr lang="pt-PT" sz="2400" dirty="0" smtClean="0">
                <a:latin typeface="Calibri" charset="0"/>
              </a:rPr>
              <a:t>: metais).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FontTx/>
              <a:buNone/>
            </a:pPr>
            <a:r>
              <a:rPr lang="pt-PT" sz="2400" b="1" dirty="0" smtClean="0">
                <a:latin typeface="Calibri" charset="0"/>
              </a:rPr>
              <a:t>Maus condutores </a:t>
            </a:r>
            <a:r>
              <a:rPr lang="pt-PT" sz="2400" dirty="0" smtClean="0">
                <a:latin typeface="Calibri" charset="0"/>
              </a:rPr>
              <a:t>ou </a:t>
            </a:r>
            <a:r>
              <a:rPr lang="pt-PT" sz="2400" b="1" dirty="0" smtClean="0">
                <a:latin typeface="Calibri" charset="0"/>
              </a:rPr>
              <a:t>isoladores de calor </a:t>
            </a:r>
            <a:r>
              <a:rPr lang="pt-PT" sz="2400" dirty="0" smtClean="0">
                <a:latin typeface="Calibri" charset="0"/>
              </a:rPr>
              <a:t>– Materiais que recebem e libertam energia na forma de calor mais </a:t>
            </a:r>
            <a:r>
              <a:rPr lang="pt-PT" sz="2400" b="1" dirty="0" smtClean="0">
                <a:latin typeface="Calibri" charset="0"/>
              </a:rPr>
              <a:t>lentamente</a:t>
            </a:r>
            <a:r>
              <a:rPr lang="pt-PT" sz="2400" dirty="0" smtClean="0">
                <a:latin typeface="Calibri" charset="0"/>
              </a:rPr>
              <a:t> (</a:t>
            </a:r>
            <a:r>
              <a:rPr lang="pt-PT" sz="2400" dirty="0" err="1" smtClean="0">
                <a:latin typeface="Calibri" charset="0"/>
              </a:rPr>
              <a:t>ex</a:t>
            </a:r>
            <a:r>
              <a:rPr lang="pt-PT" sz="2400" dirty="0" smtClean="0">
                <a:latin typeface="Calibri" charset="0"/>
              </a:rPr>
              <a:t>: madeira, plástico, cortiça, líquidos e gases).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FontTx/>
              <a:buNone/>
            </a:pPr>
            <a:r>
              <a:rPr lang="pt-PT" sz="2400" b="1" dirty="0" smtClean="0">
                <a:latin typeface="Calibri" charset="0"/>
              </a:rPr>
              <a:t>Condutividade térmica </a:t>
            </a:r>
            <a:r>
              <a:rPr lang="pt-PT" sz="2400" dirty="0" smtClean="0">
                <a:latin typeface="Calibri" charset="0"/>
              </a:rPr>
              <a:t>(K) – Capacidade ou </a:t>
            </a:r>
            <a:r>
              <a:rPr lang="pt-PT" sz="2400" b="1" dirty="0" smtClean="0">
                <a:latin typeface="Calibri" charset="0"/>
              </a:rPr>
              <a:t>rapidez</a:t>
            </a:r>
            <a:r>
              <a:rPr lang="pt-PT" sz="2400" dirty="0" smtClean="0">
                <a:latin typeface="Calibri" charset="0"/>
              </a:rPr>
              <a:t> que um material tem de </a:t>
            </a:r>
            <a:r>
              <a:rPr lang="pt-PT" sz="2400" b="1" dirty="0" smtClean="0">
                <a:latin typeface="Calibri" charset="0"/>
              </a:rPr>
              <a:t>transferir energia </a:t>
            </a:r>
            <a:r>
              <a:rPr lang="pt-PT" sz="2400" dirty="0" smtClean="0">
                <a:latin typeface="Calibri" charset="0"/>
              </a:rPr>
              <a:t>na forma de calor.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FontTx/>
              <a:buNone/>
            </a:pPr>
            <a:endParaRPr lang="pt-PT" sz="2400" dirty="0" smtClean="0"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</p:spPr>
        <p:txBody>
          <a:bodyPr/>
          <a:lstStyle/>
          <a:p>
            <a:r>
              <a:rPr lang="pt-PT" sz="3200" b="1" dirty="0" smtClean="0">
                <a:latin typeface="Calibri" charset="0"/>
              </a:rPr>
              <a:t>Condutividade Térmica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4995069"/>
          </a:xfrm>
        </p:spPr>
        <p:txBody>
          <a:bodyPr/>
          <a:lstStyle/>
          <a:p>
            <a:pPr marL="0" indent="0">
              <a:spcAft>
                <a:spcPts val="600"/>
              </a:spcAft>
            </a:pPr>
            <a:r>
              <a:rPr lang="pt-PT" sz="2400" b="1" dirty="0" smtClean="0">
                <a:latin typeface="Calibri" charset="0"/>
              </a:rPr>
              <a:t>Condutividade térmica </a:t>
            </a:r>
            <a:r>
              <a:rPr lang="pt-PT" sz="2400" dirty="0" smtClean="0">
                <a:latin typeface="Calibri" charset="0"/>
              </a:rPr>
              <a:t>(K) – Quantidade de energia transferida como </a:t>
            </a:r>
            <a:r>
              <a:rPr lang="pt-PT" sz="2400" b="1" dirty="0" smtClean="0">
                <a:latin typeface="Calibri" charset="0"/>
              </a:rPr>
              <a:t>calor</a:t>
            </a:r>
            <a:r>
              <a:rPr lang="pt-PT" sz="2400" dirty="0" smtClean="0">
                <a:latin typeface="Calibri" charset="0"/>
              </a:rPr>
              <a:t> que passa, por </a:t>
            </a:r>
            <a:r>
              <a:rPr lang="pt-PT" sz="2400" b="1" dirty="0" smtClean="0">
                <a:latin typeface="Calibri" charset="0"/>
              </a:rPr>
              <a:t>segundo</a:t>
            </a:r>
            <a:r>
              <a:rPr lang="pt-PT" sz="2400" dirty="0" smtClean="0">
                <a:latin typeface="Calibri" charset="0"/>
              </a:rPr>
              <a:t>, através de uma barra de um material com um </a:t>
            </a:r>
            <a:r>
              <a:rPr lang="pt-PT" sz="2400" b="1" dirty="0" smtClean="0">
                <a:latin typeface="Calibri" charset="0"/>
              </a:rPr>
              <a:t>metro</a:t>
            </a:r>
            <a:r>
              <a:rPr lang="pt-PT" sz="2400" dirty="0" smtClean="0">
                <a:latin typeface="Calibri" charset="0"/>
              </a:rPr>
              <a:t> de comprimento (</a:t>
            </a:r>
            <a:r>
              <a:rPr lang="pt-PT" sz="2400" b="1" dirty="0" smtClean="0">
                <a:latin typeface="Calibri" charset="0"/>
              </a:rPr>
              <a:t>L</a:t>
            </a:r>
            <a:r>
              <a:rPr lang="pt-PT" sz="2400" dirty="0" smtClean="0">
                <a:latin typeface="Calibri" charset="0"/>
              </a:rPr>
              <a:t>) e um </a:t>
            </a:r>
            <a:r>
              <a:rPr lang="pt-PT" sz="2400" b="1" dirty="0" smtClean="0">
                <a:latin typeface="Calibri" charset="0"/>
              </a:rPr>
              <a:t>metro</a:t>
            </a:r>
            <a:r>
              <a:rPr lang="pt-PT" sz="2400" dirty="0" smtClean="0">
                <a:latin typeface="Calibri" charset="0"/>
              </a:rPr>
              <a:t> </a:t>
            </a:r>
            <a:r>
              <a:rPr lang="pt-PT" sz="2400" b="1" dirty="0" smtClean="0">
                <a:latin typeface="Calibri" charset="0"/>
              </a:rPr>
              <a:t>quadrado</a:t>
            </a:r>
            <a:r>
              <a:rPr lang="pt-PT" sz="2400" dirty="0" smtClean="0">
                <a:latin typeface="Calibri" charset="0"/>
              </a:rPr>
              <a:t> de secção (</a:t>
            </a:r>
            <a:r>
              <a:rPr lang="pt-PT" sz="2400" b="1" dirty="0" smtClean="0">
                <a:latin typeface="Calibri" charset="0"/>
              </a:rPr>
              <a:t>A</a:t>
            </a:r>
            <a:r>
              <a:rPr lang="pt-PT" sz="2400" dirty="0" smtClean="0">
                <a:latin typeface="Calibri" charset="0"/>
              </a:rPr>
              <a:t>), quando a diferença de temperatura entre as extremidades da barra é de </a:t>
            </a:r>
            <a:r>
              <a:rPr lang="pt-PT" sz="2400" b="1" dirty="0" smtClean="0">
                <a:latin typeface="Calibri" charset="0"/>
              </a:rPr>
              <a:t>1 </a:t>
            </a:r>
            <a:r>
              <a:rPr lang="pt-PT" sz="2400" b="1" dirty="0" err="1" smtClean="0">
                <a:latin typeface="Calibri" charset="0"/>
              </a:rPr>
              <a:t>ºC</a:t>
            </a:r>
            <a:r>
              <a:rPr lang="pt-PT" sz="2400" b="1" dirty="0" smtClean="0">
                <a:latin typeface="Calibri" charset="0"/>
              </a:rPr>
              <a:t> </a:t>
            </a:r>
            <a:r>
              <a:rPr lang="pt-PT" sz="2400" dirty="0" smtClean="0">
                <a:latin typeface="Calibri" charset="0"/>
              </a:rPr>
              <a:t>(</a:t>
            </a:r>
            <a:r>
              <a:rPr lang="az-Cyrl-AZ" sz="2400" b="1" dirty="0" smtClean="0">
                <a:latin typeface="Calibri" charset="0"/>
              </a:rPr>
              <a:t>∆</a:t>
            </a:r>
            <a:r>
              <a:rPr lang="pt-PT" sz="2400" b="1" dirty="0">
                <a:sym typeface="Symbol"/>
              </a:rPr>
              <a:t></a:t>
            </a:r>
            <a:r>
              <a:rPr lang="pt-PT" sz="2400" dirty="0" smtClean="0">
                <a:latin typeface="Calibri" charset="0"/>
              </a:rPr>
              <a:t>) ou 1 K (</a:t>
            </a:r>
            <a:r>
              <a:rPr lang="az-Cyrl-AZ" sz="2400" dirty="0" smtClean="0">
                <a:latin typeface="Calibri" charset="0"/>
              </a:rPr>
              <a:t>∆</a:t>
            </a:r>
            <a:r>
              <a:rPr lang="pt-PT" sz="2400" dirty="0" smtClean="0">
                <a:latin typeface="Calibri" charset="0"/>
              </a:rPr>
              <a:t>T).</a:t>
            </a:r>
          </a:p>
          <a:p>
            <a:pPr marL="0" indent="0">
              <a:lnSpc>
                <a:spcPct val="100000"/>
              </a:lnSpc>
            </a:pPr>
            <a:r>
              <a:rPr lang="pt-PT" sz="2400" dirty="0" smtClean="0">
                <a:latin typeface="Calibri" charset="0"/>
              </a:rPr>
              <a:t>A </a:t>
            </a:r>
            <a:r>
              <a:rPr lang="pt-PT" sz="2400" b="1" dirty="0" smtClean="0">
                <a:latin typeface="Calibri" charset="0"/>
              </a:rPr>
              <a:t>unidade</a:t>
            </a:r>
            <a:r>
              <a:rPr lang="pt-PT" sz="2400" dirty="0" smtClean="0">
                <a:latin typeface="Calibri" charset="0"/>
              </a:rPr>
              <a:t> SI de condutividade térmica é W </a:t>
            </a:r>
            <a:r>
              <a:rPr lang="pt-PT" sz="2400" smtClean="0">
                <a:latin typeface="Calibri" charset="0"/>
              </a:rPr>
              <a:t>m</a:t>
            </a:r>
            <a:r>
              <a:rPr lang="pt-PT" sz="2400" baseline="30000" smtClean="0">
                <a:latin typeface="Calibri" charset="0"/>
              </a:rPr>
              <a:t>-1</a:t>
            </a:r>
            <a:r>
              <a:rPr lang="pt-PT" sz="2400" smtClean="0">
                <a:latin typeface="Calibri" charset="0"/>
              </a:rPr>
              <a:t> K</a:t>
            </a:r>
            <a:r>
              <a:rPr lang="pt-PT" sz="2400" baseline="30000" smtClean="0">
                <a:latin typeface="Calibri" charset="0"/>
              </a:rPr>
              <a:t>-1</a:t>
            </a:r>
            <a:r>
              <a:rPr lang="pt-PT" sz="2400" smtClean="0">
                <a:latin typeface="Calibri" charset="0"/>
              </a:rPr>
              <a:t>, </a:t>
            </a:r>
            <a:r>
              <a:rPr lang="pt-PT" sz="2400" dirty="0" smtClean="0">
                <a:latin typeface="Calibri" charset="0"/>
              </a:rPr>
              <a:t>mas utiliza-se muito </a:t>
            </a:r>
            <a:r>
              <a:rPr lang="pt-PT" sz="2400">
                <a:latin typeface="Calibri" charset="0"/>
              </a:rPr>
              <a:t>o W m</a:t>
            </a:r>
            <a:r>
              <a:rPr lang="pt-PT" sz="2400" baseline="30000">
                <a:latin typeface="Calibri" charset="0"/>
              </a:rPr>
              <a:t>-1</a:t>
            </a:r>
            <a:r>
              <a:rPr lang="pt-PT" sz="2400">
                <a:latin typeface="Calibri" charset="0"/>
              </a:rPr>
              <a:t> </a:t>
            </a:r>
            <a:r>
              <a:rPr lang="pt-PT" sz="2400" smtClean="0">
                <a:latin typeface="Calibri" charset="0"/>
              </a:rPr>
              <a:t>ºC</a:t>
            </a:r>
            <a:r>
              <a:rPr lang="pt-PT" sz="2400" baseline="30000" smtClean="0">
                <a:latin typeface="Calibri" charset="0"/>
              </a:rPr>
              <a:t>-1</a:t>
            </a:r>
            <a:r>
              <a:rPr lang="pt-PT" sz="2400" smtClean="0">
                <a:latin typeface="Calibri" charset="0"/>
              </a:rPr>
              <a:t>.</a:t>
            </a:r>
            <a:endParaRPr lang="pt-PT" sz="2400" dirty="0" smtClean="0">
              <a:latin typeface="Calibri" charset="0"/>
            </a:endParaRPr>
          </a:p>
          <a:p>
            <a:endParaRPr lang="pt-PT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92141"/>
            <a:ext cx="2696210" cy="168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93257"/>
            <a:ext cx="3182802" cy="217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4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1260475"/>
            <a:ext cx="8229600" cy="500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A condutividade térmica do </a:t>
            </a:r>
            <a:r>
              <a:rPr lang="pt-PT" sz="2400" b="1" dirty="0" smtClean="0">
                <a:latin typeface="Calibri" charset="0"/>
              </a:rPr>
              <a:t>cobre</a:t>
            </a:r>
            <a:r>
              <a:rPr lang="pt-PT" sz="2400" dirty="0" smtClean="0">
                <a:latin typeface="Calibri" charset="0"/>
              </a:rPr>
              <a:t> é 398 W m</a:t>
            </a:r>
            <a:r>
              <a:rPr lang="pt-PT" sz="2400" baseline="30000" dirty="0" smtClean="0">
                <a:latin typeface="Calibri" charset="0"/>
              </a:rPr>
              <a:t>-1 </a:t>
            </a:r>
            <a:r>
              <a:rPr lang="pt-PT" sz="2400" dirty="0" smtClean="0">
                <a:latin typeface="Calibri" charset="0"/>
              </a:rPr>
              <a:t>ºC</a:t>
            </a:r>
            <a:r>
              <a:rPr lang="pt-PT" sz="2400" baseline="30000" dirty="0" smtClean="0">
                <a:latin typeface="Calibri" charset="0"/>
              </a:rPr>
              <a:t>-1</a:t>
            </a:r>
            <a:r>
              <a:rPr lang="pt-PT" sz="2400" dirty="0" smtClean="0">
                <a:latin typeface="Calibri" charset="0"/>
              </a:rPr>
              <a:t>, a 27ºC.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Isto significa que, numa barra de cobre com um metro de comprimento e um metro quadrado de secção, verifica-se</a:t>
            </a:r>
            <a:br>
              <a:rPr lang="pt-PT" sz="2400" dirty="0" smtClean="0">
                <a:latin typeface="Calibri" charset="0"/>
              </a:rPr>
            </a:br>
            <a:r>
              <a:rPr lang="pt-PT" sz="2400" dirty="0" smtClean="0">
                <a:latin typeface="Calibri" charset="0"/>
              </a:rPr>
              <a:t>uma diferença de 1 </a:t>
            </a:r>
            <a:r>
              <a:rPr lang="pt-PT" sz="2400" dirty="0" err="1" smtClean="0">
                <a:latin typeface="Calibri" charset="0"/>
              </a:rPr>
              <a:t>ºC</a:t>
            </a:r>
            <a:r>
              <a:rPr lang="pt-PT" sz="2400" dirty="0" smtClean="0">
                <a:latin typeface="Calibri" charset="0"/>
              </a:rPr>
              <a:t> entre as suas extremidades, quando</a:t>
            </a:r>
            <a:br>
              <a:rPr lang="pt-PT" sz="2400" dirty="0" smtClean="0">
                <a:latin typeface="Calibri" charset="0"/>
              </a:rPr>
            </a:br>
            <a:r>
              <a:rPr lang="pt-PT" sz="2400" dirty="0" smtClean="0">
                <a:latin typeface="Calibri" charset="0"/>
              </a:rPr>
              <a:t>são </a:t>
            </a:r>
            <a:r>
              <a:rPr lang="pt-PT" sz="2400" b="1" dirty="0" smtClean="0">
                <a:latin typeface="Calibri" charset="0"/>
              </a:rPr>
              <a:t>transferidos</a:t>
            </a:r>
            <a:r>
              <a:rPr lang="pt-PT" sz="2400" dirty="0" smtClean="0">
                <a:latin typeface="Calibri" charset="0"/>
              </a:rPr>
              <a:t> 398 J de energia, como calor em cada segundo.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</p:spPr>
        <p:txBody>
          <a:bodyPr/>
          <a:lstStyle/>
          <a:p>
            <a:r>
              <a:rPr lang="pt-PT" sz="3200" b="1" dirty="0">
                <a:latin typeface="Calibri" charset="0"/>
              </a:rPr>
              <a:t>Condutividade Térmica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3248504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59564"/>
            <a:ext cx="5314078" cy="296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96752"/>
            <a:ext cx="3392438" cy="367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</p:spPr>
        <p:txBody>
          <a:bodyPr/>
          <a:lstStyle/>
          <a:p>
            <a:r>
              <a:rPr lang="pt-PT" sz="3200" b="1" dirty="0" smtClean="0">
                <a:latin typeface="Calibri" charset="0"/>
              </a:rPr>
              <a:t>Condutividade Térmica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365497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3250" cy="4851053"/>
          </a:xfrm>
        </p:spPr>
        <p:txBody>
          <a:bodyPr/>
          <a:lstStyle/>
          <a:p>
            <a:pPr marL="0" indent="0"/>
            <a:r>
              <a:rPr lang="pt-PT" sz="2400" dirty="0" smtClean="0"/>
              <a:t>Os materiais com uma </a:t>
            </a:r>
            <a:r>
              <a:rPr lang="pt-PT" sz="2400" b="1" dirty="0" smtClean="0"/>
              <a:t>condutividade térmica baixa</a:t>
            </a:r>
            <a:r>
              <a:rPr lang="pt-PT" sz="2400" dirty="0" smtClean="0"/>
              <a:t> são os melhores </a:t>
            </a:r>
            <a:r>
              <a:rPr lang="pt-PT" sz="2400" b="1" dirty="0" smtClean="0"/>
              <a:t>isoladores térmicos </a:t>
            </a:r>
            <a:r>
              <a:rPr lang="pt-PT" sz="2400" dirty="0" smtClean="0"/>
              <a:t>para as </a:t>
            </a:r>
            <a:r>
              <a:rPr lang="pt-PT" sz="2400" b="1" dirty="0" smtClean="0"/>
              <a:t>casas</a:t>
            </a:r>
            <a:r>
              <a:rPr lang="pt-PT" sz="2400" dirty="0" smtClean="0"/>
              <a:t>:</a:t>
            </a:r>
          </a:p>
          <a:p>
            <a:pPr marL="0" indent="0"/>
            <a:r>
              <a:rPr lang="pt-PT" sz="2400" b="1" dirty="0" smtClean="0"/>
              <a:t>Madeira</a:t>
            </a:r>
            <a:r>
              <a:rPr lang="pt-PT" sz="2400" dirty="0" smtClean="0"/>
              <a:t> e </a:t>
            </a:r>
            <a:r>
              <a:rPr lang="pt-PT" sz="2400" b="1" dirty="0" smtClean="0"/>
              <a:t>cortiça</a:t>
            </a:r>
            <a:r>
              <a:rPr lang="pt-PT" sz="2400" dirty="0" smtClean="0"/>
              <a:t> no revestimento interior das paredes;</a:t>
            </a:r>
            <a:br>
              <a:rPr lang="pt-PT" sz="2400" dirty="0" smtClean="0"/>
            </a:br>
            <a:r>
              <a:rPr lang="pt-PT" sz="2400" b="1" dirty="0"/>
              <a:t>L</a:t>
            </a:r>
            <a:r>
              <a:rPr lang="pt-PT" sz="2400" b="1" dirty="0" smtClean="0"/>
              <a:t>ã de vidro </a:t>
            </a:r>
            <a:r>
              <a:rPr lang="pt-PT" sz="2400" dirty="0" smtClean="0"/>
              <a:t>no revestimento do telhado. </a:t>
            </a:r>
          </a:p>
          <a:p>
            <a:pPr marL="0" indent="0"/>
            <a:r>
              <a:rPr lang="pt-PT" sz="2400" dirty="0" smtClean="0"/>
              <a:t>As </a:t>
            </a:r>
            <a:r>
              <a:rPr lang="pt-PT" sz="2400" b="1" dirty="0" smtClean="0"/>
              <a:t>paredes</a:t>
            </a:r>
            <a:r>
              <a:rPr lang="pt-PT" sz="2400" dirty="0" smtClean="0"/>
              <a:t> duplas, </a:t>
            </a:r>
            <a:r>
              <a:rPr lang="pt-PT" sz="2400" b="1" dirty="0" smtClean="0"/>
              <a:t>vidros</a:t>
            </a:r>
            <a:r>
              <a:rPr lang="pt-PT" sz="2400" dirty="0" smtClean="0"/>
              <a:t> duplos e </a:t>
            </a:r>
            <a:r>
              <a:rPr lang="pt-PT" sz="2400" b="1" smtClean="0"/>
              <a:t>janelas</a:t>
            </a:r>
            <a:r>
              <a:rPr lang="pt-PT" sz="2400" smtClean="0"/>
              <a:t> calafetadas</a:t>
            </a:r>
            <a:br>
              <a:rPr lang="pt-PT" sz="2400" smtClean="0"/>
            </a:br>
            <a:r>
              <a:rPr lang="pt-PT" sz="2400" smtClean="0"/>
              <a:t>também </a:t>
            </a:r>
            <a:r>
              <a:rPr lang="pt-PT" sz="2400" dirty="0" smtClean="0"/>
              <a:t>são uma boa forma de isolamento térmico das casas.</a:t>
            </a:r>
          </a:p>
          <a:p>
            <a:pPr marL="0" indent="0"/>
            <a:r>
              <a:rPr lang="pt-PT" sz="2400" dirty="0" smtClean="0"/>
              <a:t>Assim, a </a:t>
            </a:r>
            <a:r>
              <a:rPr lang="pt-PT" sz="2400" b="1" dirty="0" smtClean="0"/>
              <a:t>energia transferida </a:t>
            </a:r>
            <a:r>
              <a:rPr lang="pt-PT" sz="2400" dirty="0" smtClean="0"/>
              <a:t>do exterior para o interior,</a:t>
            </a:r>
            <a:br>
              <a:rPr lang="pt-PT" sz="2400" dirty="0" smtClean="0"/>
            </a:br>
            <a:r>
              <a:rPr lang="pt-PT" sz="2400" dirty="0" smtClean="0"/>
              <a:t>e do interior para o exterior da casa, </a:t>
            </a:r>
            <a:r>
              <a:rPr lang="pt-PT" sz="2400" b="1" dirty="0" smtClean="0"/>
              <a:t>diminui</a:t>
            </a:r>
            <a:r>
              <a:rPr lang="pt-PT" sz="2400" dirty="0" smtClean="0"/>
              <a:t> muito e</a:t>
            </a:r>
            <a:br>
              <a:rPr lang="pt-PT" sz="2400" dirty="0" smtClean="0"/>
            </a:br>
            <a:r>
              <a:rPr lang="pt-PT" sz="2400" b="1" dirty="0" smtClean="0"/>
              <a:t>poupa-se energia</a:t>
            </a:r>
            <a:r>
              <a:rPr lang="pt-PT" sz="2400" dirty="0" smtClean="0"/>
              <a:t> no aquecimento e arrefecimento da casa.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</p:spPr>
        <p:txBody>
          <a:bodyPr/>
          <a:lstStyle/>
          <a:p>
            <a:r>
              <a:rPr lang="pt-PT" sz="3200" b="1" dirty="0" smtClean="0">
                <a:latin typeface="Calibri" charset="0"/>
              </a:rPr>
              <a:t>Condutividade Térmica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06298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3250" cy="4635029"/>
          </a:xfrm>
        </p:spPr>
        <p:txBody>
          <a:bodyPr/>
          <a:lstStyle/>
          <a:p>
            <a:pPr marL="0" indent="0"/>
            <a:r>
              <a:rPr lang="pt-PT" sz="2400" b="1" dirty="0" smtClean="0">
                <a:latin typeface="Calibri" charset="0"/>
              </a:rPr>
              <a:t>1ª Lei da Termodinâmica </a:t>
            </a:r>
            <a:r>
              <a:rPr lang="pt-PT" sz="2400" dirty="0" smtClean="0">
                <a:latin typeface="Calibri" charset="0"/>
              </a:rPr>
              <a:t>– </a:t>
            </a:r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b="1" dirty="0" smtClean="0"/>
              <a:t>energia</a:t>
            </a:r>
            <a:r>
              <a:rPr lang="pt-PT" sz="2400" dirty="0" smtClean="0"/>
              <a:t> total transferida</a:t>
            </a:r>
            <a:r>
              <a:rPr lang="pt-PT" sz="2400" dirty="0"/>
              <a:t> </a:t>
            </a:r>
            <a:r>
              <a:rPr lang="pt-PT" sz="2400" dirty="0" smtClean="0"/>
              <a:t>na forma de </a:t>
            </a:r>
            <a:r>
              <a:rPr lang="pt-PT" sz="2400" b="1" dirty="0" smtClean="0"/>
              <a:t>calor</a:t>
            </a:r>
            <a:r>
              <a:rPr lang="pt-PT" sz="2400" dirty="0" smtClean="0"/>
              <a:t> (Q), </a:t>
            </a:r>
            <a:r>
              <a:rPr lang="pt-PT" sz="2400" b="1" dirty="0" smtClean="0"/>
              <a:t>trabalho</a:t>
            </a:r>
            <a:r>
              <a:rPr lang="pt-PT" sz="2400" dirty="0" smtClean="0"/>
              <a:t> (W) e </a:t>
            </a:r>
            <a:r>
              <a:rPr lang="pt-PT" sz="2400" b="1" dirty="0" smtClean="0"/>
              <a:t>radiação</a:t>
            </a:r>
            <a:r>
              <a:rPr lang="pt-PT" sz="2400" dirty="0" smtClean="0"/>
              <a:t> (R), entre um sistema não isolado e a sua vizinhança, é igual à variação da </a:t>
            </a:r>
            <a:r>
              <a:rPr lang="pt-PT" sz="2400" b="1" dirty="0" smtClean="0"/>
              <a:t>energia interna </a:t>
            </a:r>
            <a:r>
              <a:rPr lang="pt-PT" sz="2400" dirty="0" smtClean="0"/>
              <a:t>(∆E</a:t>
            </a:r>
            <a:r>
              <a:rPr lang="pt-PT" sz="2400" baseline="-25000" dirty="0" smtClean="0"/>
              <a:t>i</a:t>
            </a:r>
            <a:r>
              <a:rPr lang="pt-PT" sz="2400" dirty="0" smtClean="0"/>
              <a:t>) desse sistema: </a:t>
            </a:r>
          </a:p>
          <a:p>
            <a:pPr marL="0" indent="0" algn="ctr"/>
            <a:r>
              <a:rPr lang="pt-PT" sz="2400" b="1" dirty="0" smtClean="0"/>
              <a:t>∆E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= Q + W + R</a:t>
            </a:r>
          </a:p>
          <a:p>
            <a:pPr marL="0" indent="0" algn="ctr"/>
            <a:r>
              <a:rPr lang="pt-PT" sz="2400" dirty="0" smtClean="0"/>
              <a:t>Ou desprezando a radiação:</a:t>
            </a:r>
          </a:p>
          <a:p>
            <a:pPr marL="0" indent="0" algn="ctr"/>
            <a:r>
              <a:rPr lang="pt-PT" sz="2400" b="1" dirty="0" smtClean="0"/>
              <a:t>∆E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= Q + W </a:t>
            </a:r>
          </a:p>
          <a:p>
            <a:pPr marL="0" indent="0" algn="ctr"/>
            <a:endParaRPr lang="pt-PT" sz="2400" b="1" dirty="0" smtClean="0"/>
          </a:p>
          <a:p>
            <a:pPr>
              <a:spcAft>
                <a:spcPts val="0"/>
              </a:spcAft>
            </a:pPr>
            <a:endParaRPr lang="pt-PT" sz="2400" b="1" dirty="0" smtClean="0"/>
          </a:p>
          <a:p>
            <a:pPr marL="0" indent="0"/>
            <a:endParaRPr lang="pt-PT" sz="2400" dirty="0" smtClean="0">
              <a:latin typeface="Calibri" charset="0"/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sz="3200" b="1" dirty="0" smtClean="0">
                <a:latin typeface="Calibri" charset="0"/>
              </a:rPr>
              <a:t>1ª </a:t>
            </a:r>
            <a:r>
              <a:rPr lang="pt-PT" sz="3200" b="1" dirty="0">
                <a:latin typeface="Calibri" charset="0"/>
              </a:rPr>
              <a:t>Lei da Termodinâmica </a:t>
            </a:r>
          </a:p>
        </p:txBody>
      </p:sp>
    </p:spTree>
    <p:extLst>
      <p:ext uri="{BB962C8B-B14F-4D97-AF65-F5344CB8AC3E}">
        <p14:creationId xmlns:p14="http://schemas.microsoft.com/office/powerpoint/2010/main" val="3785189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3250" cy="4851053"/>
          </a:xfrm>
        </p:spPr>
        <p:txBody>
          <a:bodyPr/>
          <a:lstStyle/>
          <a:p>
            <a:pPr marL="0" indent="0">
              <a:spcAft>
                <a:spcPts val="0"/>
              </a:spcAft>
            </a:pPr>
            <a:r>
              <a:rPr lang="pt-PT" sz="2400" dirty="0" smtClean="0"/>
              <a:t>Quando a </a:t>
            </a:r>
            <a:r>
              <a:rPr lang="pt-PT" sz="2400" b="1" dirty="0" smtClean="0"/>
              <a:t>energia interna aumenta </a:t>
            </a:r>
            <a:r>
              <a:rPr lang="pt-PT" sz="2400" dirty="0" smtClean="0"/>
              <a:t>(∆E</a:t>
            </a:r>
            <a:r>
              <a:rPr lang="pt-PT" sz="2400" baseline="-25000" dirty="0" smtClean="0"/>
              <a:t>i</a:t>
            </a:r>
            <a:r>
              <a:rPr lang="pt-PT" sz="2400" dirty="0" smtClean="0"/>
              <a:t> &gt; 0), porque o sistema </a:t>
            </a:r>
            <a:r>
              <a:rPr lang="pt-PT" sz="2400" b="1" dirty="0" smtClean="0"/>
              <a:t>recebe</a:t>
            </a:r>
            <a:r>
              <a:rPr lang="pt-PT" sz="2400" dirty="0" smtClean="0"/>
              <a:t> energia, o seu valor é </a:t>
            </a:r>
            <a:r>
              <a:rPr lang="pt-PT" sz="2400" b="1" dirty="0" smtClean="0"/>
              <a:t>positivo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600"/>
              </a:spcBef>
            </a:pPr>
            <a:r>
              <a:rPr lang="pt-PT" sz="2400" dirty="0" smtClean="0"/>
              <a:t>Quando a </a:t>
            </a:r>
            <a:r>
              <a:rPr lang="pt-PT" sz="2400" b="1" dirty="0" smtClean="0"/>
              <a:t>energia interna diminui </a:t>
            </a:r>
            <a:r>
              <a:rPr lang="pt-PT" sz="2400" dirty="0" smtClean="0"/>
              <a:t>(∆E</a:t>
            </a:r>
            <a:r>
              <a:rPr lang="pt-PT" sz="2400" baseline="-25000" dirty="0" smtClean="0"/>
              <a:t>i</a:t>
            </a:r>
            <a:r>
              <a:rPr lang="pt-PT" sz="2400" dirty="0" smtClean="0"/>
              <a:t> &lt; 0), porque o sistema </a:t>
            </a:r>
            <a:r>
              <a:rPr lang="pt-PT" sz="2400" b="1" dirty="0" smtClean="0"/>
              <a:t>perde</a:t>
            </a:r>
            <a:r>
              <a:rPr lang="pt-PT" sz="2400" dirty="0" smtClean="0"/>
              <a:t> energia, o seu valor é </a:t>
            </a:r>
            <a:r>
              <a:rPr lang="pt-PT" sz="2400" b="1" dirty="0" smtClean="0"/>
              <a:t>negativo</a:t>
            </a:r>
            <a:r>
              <a:rPr lang="pt-PT" sz="2400" dirty="0" smtClean="0"/>
              <a:t>.</a:t>
            </a:r>
            <a:endParaRPr lang="pt-PT" sz="2400" b="1" dirty="0" smtClean="0"/>
          </a:p>
          <a:p>
            <a:endParaRPr lang="pt-PT" sz="2400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707" y="2967025"/>
            <a:ext cx="2891589" cy="283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2376264" cy="276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sz="3200" b="1" dirty="0" smtClean="0">
                <a:latin typeface="Calibri" charset="0"/>
              </a:rPr>
              <a:t>1ª </a:t>
            </a:r>
            <a:r>
              <a:rPr lang="pt-PT" sz="3200" b="1" dirty="0">
                <a:latin typeface="Calibri" charset="0"/>
              </a:rPr>
              <a:t>Lei da Termodinâmica </a:t>
            </a:r>
          </a:p>
        </p:txBody>
      </p:sp>
    </p:spTree>
    <p:extLst>
      <p:ext uri="{BB962C8B-B14F-4D97-AF65-F5344CB8AC3E}">
        <p14:creationId xmlns:p14="http://schemas.microsoft.com/office/powerpoint/2010/main" val="3276550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2" y="1124744"/>
            <a:ext cx="89249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922114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sz="3200" b="1" dirty="0" smtClean="0">
                <a:latin typeface="Calibri" charset="0"/>
              </a:rPr>
              <a:t>1ª </a:t>
            </a:r>
            <a:r>
              <a:rPr lang="pt-PT" sz="3200" b="1" dirty="0">
                <a:latin typeface="Calibri" charset="0"/>
              </a:rPr>
              <a:t>Lei da Termodinâmica </a:t>
            </a:r>
          </a:p>
        </p:txBody>
      </p:sp>
    </p:spTree>
    <p:extLst>
      <p:ext uri="{BB962C8B-B14F-4D97-AF65-F5344CB8AC3E}">
        <p14:creationId xmlns:p14="http://schemas.microsoft.com/office/powerpoint/2010/main" val="1276998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3250" cy="4995069"/>
          </a:xfrm>
        </p:spPr>
        <p:txBody>
          <a:bodyPr/>
          <a:lstStyle/>
          <a:p>
            <a:pPr marL="0" indent="0"/>
            <a:r>
              <a:rPr lang="pt-PT" sz="2400" dirty="0" smtClean="0"/>
              <a:t>Enquanto um ovo está a ser estrelado, recebe 100 J de energia da frigideira e transfere para a sua vizinhança 80 J, por radiação.</a:t>
            </a:r>
          </a:p>
          <a:p>
            <a:pPr marL="0" indent="0"/>
            <a:endParaRPr lang="pt-PT" sz="2400" dirty="0"/>
          </a:p>
          <a:p>
            <a:pPr marL="0" indent="0"/>
            <a:endParaRPr lang="pt-PT" sz="2400" dirty="0" smtClean="0"/>
          </a:p>
          <a:p>
            <a:pPr marL="0" indent="0"/>
            <a:endParaRPr lang="pt-PT" sz="2400" dirty="0"/>
          </a:p>
          <a:p>
            <a:pPr marL="0" indent="0"/>
            <a:endParaRPr lang="pt-PT" sz="2400" dirty="0" smtClean="0"/>
          </a:p>
          <a:p>
            <a:pPr marL="0" indent="0"/>
            <a:endParaRPr lang="pt-PT" sz="2400" dirty="0"/>
          </a:p>
          <a:p>
            <a:pPr marL="0" indent="0"/>
            <a:r>
              <a:rPr lang="pt-PT" sz="2400" dirty="0" smtClean="0"/>
              <a:t> </a:t>
            </a:r>
            <a:endParaRPr lang="pt-PT" sz="2400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20115"/>
            <a:ext cx="8078168" cy="414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850106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sz="3200" b="1" dirty="0" smtClean="0">
                <a:latin typeface="Calibri" charset="0"/>
              </a:rPr>
              <a:t>1ª </a:t>
            </a:r>
            <a:r>
              <a:rPr lang="pt-PT" sz="3200" b="1" dirty="0">
                <a:latin typeface="Calibri" charset="0"/>
              </a:rPr>
              <a:t>Lei da Termodinâmica </a:t>
            </a:r>
          </a:p>
        </p:txBody>
      </p:sp>
    </p:spTree>
    <p:extLst>
      <p:ext uri="{BB962C8B-B14F-4D97-AF65-F5344CB8AC3E}">
        <p14:creationId xmlns:p14="http://schemas.microsoft.com/office/powerpoint/2010/main" val="1804705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06450"/>
          </a:xfrm>
          <a:ln/>
        </p:spPr>
        <p:txBody>
          <a:bodyPr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3200" b="1" dirty="0" smtClean="0"/>
              <a:t>Objectivos</a:t>
            </a:r>
            <a:endParaRPr lang="pt-PT" sz="3200" b="1" dirty="0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1079500"/>
            <a:ext cx="8229600" cy="504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lvl="0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</a:pPr>
            <a:r>
              <a:rPr lang="pt-PT" sz="2400" dirty="0">
                <a:latin typeface="Calibri" pitchFamily="18"/>
                <a:ea typeface="Lucida Sans Unicode" pitchFamily="2"/>
                <a:cs typeface="Lucida Sans Unicode" pitchFamily="2"/>
              </a:rPr>
              <a:t>Distinguir os mecanismos de condução e de convecção.</a:t>
            </a:r>
          </a:p>
          <a:p>
            <a:pPr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Relacionar quantitativamente a condutividade térmica de um material com a taxa temporal de transmissão de energia como calor. </a:t>
            </a:r>
          </a:p>
          <a:p>
            <a:pPr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Distinguir materiais bons e maus condutores do calor com base em valores tabelados de condutividade térmica. </a:t>
            </a:r>
          </a:p>
          <a:p>
            <a:pPr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Interpretar a 1ª Lei da Termodinâmica a partir da Lei Geral da Conservação da Energia. </a:t>
            </a:r>
          </a:p>
          <a:p>
            <a:pPr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Compreender situações em que a variação da energia interna se faz à custa de trabalho, calor ou radiação.</a:t>
            </a:r>
          </a:p>
        </p:txBody>
      </p:sp>
    </p:spTree>
    <p:extLst>
      <p:ext uri="{BB962C8B-B14F-4D97-AF65-F5344CB8AC3E}">
        <p14:creationId xmlns:p14="http://schemas.microsoft.com/office/powerpoint/2010/main" val="3532864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778098"/>
          </a:xfrm>
        </p:spPr>
        <p:txBody>
          <a:bodyPr/>
          <a:lstStyle/>
          <a:p>
            <a:r>
              <a:rPr lang="pt-PT" sz="3200" b="1" dirty="0"/>
              <a:t>T</a:t>
            </a:r>
            <a:r>
              <a:rPr lang="pt-PT" sz="3200" b="1" dirty="0" smtClean="0"/>
              <a:t>ipos de Transformações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4995069"/>
          </a:xfrm>
        </p:spPr>
        <p:txBody>
          <a:bodyPr/>
          <a:lstStyle/>
          <a:p>
            <a:pPr marL="0" indent="0"/>
            <a:r>
              <a:rPr lang="pt-PT" sz="2400" b="1" dirty="0" smtClean="0"/>
              <a:t>Transformação isobárica </a:t>
            </a:r>
            <a:r>
              <a:rPr lang="pt-PT" sz="2400" dirty="0" smtClean="0"/>
              <a:t>– Ocorre a </a:t>
            </a:r>
            <a:r>
              <a:rPr lang="pt-PT" sz="2400" b="1" dirty="0" smtClean="0"/>
              <a:t>pressão</a:t>
            </a:r>
            <a:r>
              <a:rPr lang="pt-PT" sz="2400" dirty="0" smtClean="0"/>
              <a:t> constante:</a:t>
            </a:r>
            <a:br>
              <a:rPr lang="pt-PT" sz="2400" dirty="0" smtClean="0"/>
            </a:br>
            <a:r>
              <a:rPr lang="pt-PT" sz="2400" b="1" dirty="0" smtClean="0"/>
              <a:t>∆E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= W = </a:t>
            </a:r>
            <a:r>
              <a:rPr lang="pt-PT" sz="2400" b="1" dirty="0" smtClean="0"/>
              <a:t>- p </a:t>
            </a:r>
            <a:r>
              <a:rPr lang="pt-PT" sz="2400" b="1" dirty="0" smtClean="0"/>
              <a:t>x ∆V  </a:t>
            </a:r>
            <a:r>
              <a:rPr lang="pt-PT" sz="2400" dirty="0" smtClean="0"/>
              <a:t>(</a:t>
            </a:r>
            <a:r>
              <a:rPr lang="pt-PT" sz="2400" dirty="0" err="1" smtClean="0"/>
              <a:t>ex</a:t>
            </a:r>
            <a:r>
              <a:rPr lang="pt-PT" sz="2400" dirty="0" smtClean="0"/>
              <a:t>: </a:t>
            </a:r>
            <a:r>
              <a:rPr lang="pt-PT" sz="2400" dirty="0" smtClean="0"/>
              <a:t>aquecimento – W &gt; </a:t>
            </a:r>
            <a:r>
              <a:rPr lang="pt-PT" sz="2400" dirty="0"/>
              <a:t>0 –  </a:t>
            </a:r>
            <a:r>
              <a:rPr lang="pt-PT" sz="2400" smtClean="0"/>
              <a:t>ou </a:t>
            </a:r>
            <a:r>
              <a:rPr lang="pt-PT" sz="2400"/>
              <a:t>arrefecimento – </a:t>
            </a:r>
            <a:r>
              <a:rPr lang="pt-PT" sz="2400"/>
              <a:t>W </a:t>
            </a:r>
            <a:r>
              <a:rPr lang="pt-PT" sz="2400" smtClean="0"/>
              <a:t>&lt; </a:t>
            </a:r>
            <a:r>
              <a:rPr lang="pt-PT" sz="2400"/>
              <a:t>0 – </a:t>
            </a:r>
            <a:r>
              <a:rPr lang="pt-PT" sz="2400" dirty="0" smtClean="0"/>
              <a:t>de um </a:t>
            </a:r>
            <a:r>
              <a:rPr lang="pt-PT" sz="2400" dirty="0" smtClean="0"/>
              <a:t>líquido ou gás num </a:t>
            </a:r>
            <a:r>
              <a:rPr lang="pt-PT" sz="2400" dirty="0" smtClean="0"/>
              <a:t>sistema </a:t>
            </a:r>
            <a:r>
              <a:rPr lang="pt-PT" sz="2400" dirty="0" smtClean="0"/>
              <a:t>aberto).</a:t>
            </a:r>
            <a:endParaRPr lang="pt-PT" sz="2400" dirty="0" smtClean="0"/>
          </a:p>
          <a:p>
            <a:pPr marL="0" indent="0"/>
            <a:r>
              <a:rPr lang="pt-PT" sz="2400" b="1" dirty="0" smtClean="0"/>
              <a:t>Transformação isocórica </a:t>
            </a:r>
            <a:r>
              <a:rPr lang="pt-PT" sz="2400" dirty="0" smtClean="0"/>
              <a:t>– Ocorre a </a:t>
            </a:r>
            <a:r>
              <a:rPr lang="pt-PT" sz="2400" b="1" dirty="0" smtClean="0"/>
              <a:t>volume</a:t>
            </a:r>
            <a:r>
              <a:rPr lang="pt-PT" sz="2400" dirty="0" smtClean="0"/>
              <a:t> constante:</a:t>
            </a:r>
            <a:br>
              <a:rPr lang="pt-PT" sz="2400" dirty="0" smtClean="0"/>
            </a:br>
            <a:r>
              <a:rPr lang="pt-PT" sz="2400" b="1" dirty="0" smtClean="0"/>
              <a:t>W = 0 </a:t>
            </a:r>
            <a:r>
              <a:rPr lang="pt-PT" sz="2400" dirty="0" smtClean="0"/>
              <a:t>e</a:t>
            </a:r>
            <a:r>
              <a:rPr lang="pt-PT" sz="2400" b="1" dirty="0" smtClean="0"/>
              <a:t> ∆E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= Q  </a:t>
            </a:r>
            <a:r>
              <a:rPr lang="pt-PT" sz="2400" dirty="0" smtClean="0"/>
              <a:t>(</a:t>
            </a:r>
            <a:r>
              <a:rPr lang="pt-PT" sz="2400" dirty="0" err="1" smtClean="0"/>
              <a:t>ex</a:t>
            </a:r>
            <a:r>
              <a:rPr lang="pt-PT" sz="2400" dirty="0" smtClean="0"/>
              <a:t>: aquecimento e arrefecimento de um líquido numa garrafa fechada).</a:t>
            </a:r>
          </a:p>
          <a:p>
            <a:pPr marL="0" indent="0"/>
            <a:r>
              <a:rPr lang="pt-PT" sz="2400" b="1" dirty="0" smtClean="0"/>
              <a:t>Transformação isotérmica </a:t>
            </a:r>
            <a:r>
              <a:rPr lang="pt-PT" sz="2400" dirty="0" smtClean="0"/>
              <a:t>– Ocorre a </a:t>
            </a:r>
            <a:r>
              <a:rPr lang="pt-PT" sz="2400" b="1" dirty="0" smtClean="0"/>
              <a:t>temperatura</a:t>
            </a:r>
            <a:r>
              <a:rPr lang="pt-PT" sz="2400" dirty="0" smtClean="0"/>
              <a:t> constante:</a:t>
            </a:r>
            <a:br>
              <a:rPr lang="pt-PT" sz="2400" dirty="0" smtClean="0"/>
            </a:br>
            <a:r>
              <a:rPr lang="pt-PT" sz="2400" b="1" dirty="0" smtClean="0"/>
              <a:t>∆E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= 0 </a:t>
            </a:r>
            <a:r>
              <a:rPr lang="pt-PT" sz="2400" dirty="0" smtClean="0"/>
              <a:t>e</a:t>
            </a:r>
            <a:r>
              <a:rPr lang="pt-PT" sz="2400" b="1" dirty="0" smtClean="0"/>
              <a:t> W + Q = 0   </a:t>
            </a:r>
            <a:r>
              <a:rPr lang="pt-PT" sz="2400" dirty="0" smtClean="0"/>
              <a:t>Se </a:t>
            </a:r>
            <a:r>
              <a:rPr lang="pt-PT" sz="2400" b="1" dirty="0" smtClean="0"/>
              <a:t>W &gt; 0 </a:t>
            </a:r>
            <a:r>
              <a:rPr lang="pt-PT" sz="2400" dirty="0" smtClean="0"/>
              <a:t>então </a:t>
            </a:r>
            <a:r>
              <a:rPr lang="pt-PT" sz="2400" b="1" dirty="0" smtClean="0"/>
              <a:t>Q &lt; 0</a:t>
            </a:r>
            <a:br>
              <a:rPr lang="pt-PT" sz="2400" b="1" dirty="0" smtClean="0"/>
            </a:br>
            <a:r>
              <a:rPr lang="pt-PT" sz="2400" dirty="0" smtClean="0"/>
              <a:t>(</a:t>
            </a:r>
            <a:r>
              <a:rPr lang="pt-PT" sz="2400" dirty="0" err="1" smtClean="0"/>
              <a:t>ex</a:t>
            </a:r>
            <a:r>
              <a:rPr lang="pt-PT" sz="2400" dirty="0" smtClean="0"/>
              <a:t>: compressão e expansão lenta de um gás, agitação mecânica).</a:t>
            </a:r>
          </a:p>
          <a:p>
            <a:pPr marL="0" indent="0"/>
            <a:r>
              <a:rPr lang="pt-PT" sz="2400" b="1" dirty="0" smtClean="0"/>
              <a:t>Transformação adiabática </a:t>
            </a:r>
            <a:r>
              <a:rPr lang="pt-PT" sz="2400" dirty="0" smtClean="0"/>
              <a:t>–</a:t>
            </a:r>
            <a:r>
              <a:rPr lang="pt-PT" sz="2400" b="1" dirty="0" smtClean="0"/>
              <a:t> </a:t>
            </a:r>
            <a:r>
              <a:rPr lang="pt-PT" sz="2400" dirty="0" smtClean="0"/>
              <a:t>Não há transferência de energia como calor: </a:t>
            </a:r>
            <a:r>
              <a:rPr lang="pt-PT" sz="2400" b="1" dirty="0" smtClean="0"/>
              <a:t>∆E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= W</a:t>
            </a:r>
            <a:br>
              <a:rPr lang="pt-PT" sz="2400" b="1" dirty="0" smtClean="0"/>
            </a:br>
            <a:r>
              <a:rPr lang="pt-PT" sz="2400" dirty="0" smtClean="0"/>
              <a:t>(</a:t>
            </a:r>
            <a:r>
              <a:rPr lang="pt-PT" sz="2400" dirty="0" err="1" smtClean="0"/>
              <a:t>ex</a:t>
            </a:r>
            <a:r>
              <a:rPr lang="pt-PT" sz="2400" dirty="0" smtClean="0"/>
              <a:t>: compressão e expansão rápida de um gás) </a:t>
            </a:r>
          </a:p>
          <a:p>
            <a:pPr marL="0" indent="0"/>
            <a:endParaRPr lang="pt-PT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180418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850106"/>
          </a:xfrm>
        </p:spPr>
        <p:txBody>
          <a:bodyPr/>
          <a:lstStyle/>
          <a:p>
            <a:r>
              <a:rPr lang="pt-PT" sz="3200" b="1" dirty="0"/>
              <a:t>Tipos de Transformações</a:t>
            </a:r>
            <a:r>
              <a:rPr lang="pt-PT" sz="3200" dirty="0"/>
              <a:t/>
            </a:r>
            <a:br>
              <a:rPr lang="pt-PT" sz="3200" dirty="0"/>
            </a:b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579296" cy="4995069"/>
          </a:xfrm>
        </p:spPr>
        <p:txBody>
          <a:bodyPr/>
          <a:lstStyle/>
          <a:p>
            <a:pPr marL="0" indent="0"/>
            <a:r>
              <a:rPr lang="pt-PT" sz="2400" b="1" dirty="0" smtClean="0"/>
              <a:t>Transformação irreversível </a:t>
            </a:r>
            <a:r>
              <a:rPr lang="pt-PT" sz="2400" dirty="0" smtClean="0"/>
              <a:t>– O sistema não pode </a:t>
            </a:r>
            <a:r>
              <a:rPr lang="pt-PT" sz="2400" dirty="0"/>
              <a:t>voltar ao estado inicial </a:t>
            </a:r>
            <a:r>
              <a:rPr lang="pt-PT" sz="2400" dirty="0" smtClean="0"/>
              <a:t>(</a:t>
            </a:r>
            <a:r>
              <a:rPr lang="pt-PT" sz="2400" dirty="0" err="1" smtClean="0"/>
              <a:t>ex</a:t>
            </a:r>
            <a:r>
              <a:rPr lang="pt-PT" sz="2400" dirty="0" smtClean="0"/>
              <a:t>: pedra a cair, prato a </a:t>
            </a:r>
            <a:r>
              <a:rPr lang="pt-PT" sz="2400" dirty="0"/>
              <a:t>partir-se, furacões, tornados, relâmpagos e apodrecimento da fruta). </a:t>
            </a:r>
            <a:r>
              <a:rPr lang="pt-PT" sz="2400" dirty="0" smtClean="0"/>
              <a:t>Estas transformações ocorrem na </a:t>
            </a:r>
            <a:r>
              <a:rPr lang="pt-PT" sz="2400" b="1" dirty="0" smtClean="0"/>
              <a:t>natureza</a:t>
            </a:r>
            <a:r>
              <a:rPr lang="pt-PT" sz="2400" dirty="0" smtClean="0"/>
              <a:t> e </a:t>
            </a:r>
            <a:r>
              <a:rPr lang="pt-PT" sz="2400" dirty="0"/>
              <a:t>são </a:t>
            </a:r>
            <a:r>
              <a:rPr lang="pt-PT" sz="2400" b="1" dirty="0" smtClean="0"/>
              <a:t>espontâneas</a:t>
            </a:r>
            <a:r>
              <a:rPr lang="pt-PT" sz="2400" dirty="0" smtClean="0"/>
              <a:t>.</a:t>
            </a:r>
          </a:p>
          <a:p>
            <a:pPr marL="0" indent="0"/>
            <a:r>
              <a:rPr lang="pt-PT" sz="2400" dirty="0" smtClean="0"/>
              <a:t>A transferência de energia na forma de </a:t>
            </a:r>
            <a:r>
              <a:rPr lang="pt-PT" sz="2400" b="1" dirty="0" smtClean="0"/>
              <a:t>calor</a:t>
            </a:r>
            <a:r>
              <a:rPr lang="pt-PT" sz="2400" dirty="0" smtClean="0"/>
              <a:t> é uma transformação </a:t>
            </a:r>
            <a:r>
              <a:rPr lang="pt-PT" sz="2400" b="1" dirty="0" smtClean="0"/>
              <a:t>irreversível</a:t>
            </a:r>
            <a:r>
              <a:rPr lang="pt-PT" sz="2400" dirty="0" smtClean="0"/>
              <a:t>, pois só ocorre do corpo </a:t>
            </a:r>
            <a:r>
              <a:rPr lang="pt-PT" sz="2400" b="1" dirty="0" smtClean="0"/>
              <a:t>quente </a:t>
            </a:r>
            <a:r>
              <a:rPr lang="pt-PT" sz="2400" dirty="0" smtClean="0"/>
              <a:t>para o </a:t>
            </a:r>
            <a:r>
              <a:rPr lang="pt-PT" sz="2400" b="1" dirty="0" smtClean="0"/>
              <a:t>frio</a:t>
            </a:r>
            <a:r>
              <a:rPr lang="pt-PT" sz="2400" dirty="0" smtClean="0"/>
              <a:t>, até os dois corpos atingirem o equilíbrio térmico.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645638" y="4221088"/>
            <a:ext cx="7772400" cy="1981200"/>
            <a:chOff x="671984" y="2369457"/>
            <a:chExt cx="7772400" cy="19812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984" y="2369457"/>
              <a:ext cx="3933825" cy="198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809" y="2369457"/>
              <a:ext cx="3838575" cy="1924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9013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850106"/>
          </a:xfrm>
        </p:spPr>
        <p:txBody>
          <a:bodyPr/>
          <a:lstStyle/>
          <a:p>
            <a:r>
              <a:rPr lang="pt-PT" sz="3200" b="1" dirty="0"/>
              <a:t>Tipos de Transformações</a:t>
            </a:r>
            <a:r>
              <a:rPr lang="pt-PT" sz="3200" dirty="0"/>
              <a:t/>
            </a:r>
            <a:br>
              <a:rPr lang="pt-PT" sz="3200" dirty="0"/>
            </a:b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579296" cy="4995069"/>
          </a:xfrm>
        </p:spPr>
        <p:txBody>
          <a:bodyPr/>
          <a:lstStyle/>
          <a:p>
            <a:pPr marL="0" indent="0"/>
            <a:r>
              <a:rPr lang="pt-PT" sz="2400" b="1" dirty="0" smtClean="0"/>
              <a:t>Transformação reversível </a:t>
            </a:r>
            <a:r>
              <a:rPr lang="pt-PT" sz="2400" dirty="0" smtClean="0"/>
              <a:t>– O sistema pode voltar ao estado inicial.</a:t>
            </a:r>
          </a:p>
          <a:p>
            <a:pPr marL="0" indent="0"/>
            <a:r>
              <a:rPr lang="pt-PT" sz="2400" dirty="0" smtClean="0"/>
              <a:t>Para </a:t>
            </a:r>
            <a:r>
              <a:rPr lang="pt-PT" sz="2400" dirty="0"/>
              <a:t>que estas transformações</a:t>
            </a:r>
            <a:r>
              <a:rPr lang="pt-PT" sz="2400" b="1" dirty="0"/>
              <a:t> </a:t>
            </a:r>
            <a:r>
              <a:rPr lang="pt-PT" sz="2400" dirty="0"/>
              <a:t>ocorram (não são espontâneas)</a:t>
            </a:r>
            <a:br>
              <a:rPr lang="pt-PT" sz="2400" dirty="0"/>
            </a:br>
            <a:r>
              <a:rPr lang="pt-PT" sz="2400" dirty="0"/>
              <a:t>é necessário realizar </a:t>
            </a:r>
            <a:r>
              <a:rPr lang="pt-PT" sz="2400" b="1" dirty="0"/>
              <a:t>trabalho</a:t>
            </a:r>
            <a:r>
              <a:rPr lang="pt-PT" sz="2400" dirty="0"/>
              <a:t> e/ou fornecer energia na forma</a:t>
            </a:r>
            <a:br>
              <a:rPr lang="pt-PT" sz="2400" dirty="0"/>
            </a:br>
            <a:r>
              <a:rPr lang="pt-PT" sz="2400" dirty="0"/>
              <a:t>de </a:t>
            </a:r>
            <a:r>
              <a:rPr lang="pt-PT" sz="2400" b="1" dirty="0"/>
              <a:t>calor</a:t>
            </a:r>
            <a:r>
              <a:rPr lang="pt-PT" sz="2400" dirty="0"/>
              <a:t>.</a:t>
            </a:r>
          </a:p>
          <a:p>
            <a:pPr marL="0" indent="0"/>
            <a:r>
              <a:rPr lang="pt-PT" sz="2400" dirty="0"/>
              <a:t>Para que a </a:t>
            </a:r>
            <a:r>
              <a:rPr lang="pt-PT" sz="2400" b="1" dirty="0"/>
              <a:t>clara do ovo </a:t>
            </a:r>
            <a:r>
              <a:rPr lang="pt-PT" sz="2400" dirty="0"/>
              <a:t>passe ao estado de clara batida em castelo é necessário utilizar uma batedeira que realize </a:t>
            </a:r>
            <a:r>
              <a:rPr lang="pt-PT" sz="2400" b="1" dirty="0"/>
              <a:t>trabalho</a:t>
            </a:r>
            <a:r>
              <a:rPr lang="pt-PT" sz="2400" dirty="0"/>
              <a:t> sobre o sistema. Passado algum tempo, a clara batida </a:t>
            </a:r>
            <a:r>
              <a:rPr lang="pt-PT" sz="2400" b="1" dirty="0"/>
              <a:t>desfaz-se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/>
              <a:t>e volta ao estado </a:t>
            </a:r>
            <a:r>
              <a:rPr lang="pt-PT" sz="2400" b="1" dirty="0"/>
              <a:t>líquido</a:t>
            </a:r>
            <a:r>
              <a:rPr lang="pt-PT" sz="2400" dirty="0"/>
              <a:t>, tal como se encontrava inicialmente.</a:t>
            </a:r>
          </a:p>
          <a:p>
            <a:pPr marL="0" indent="0"/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2389150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3250" cy="4995069"/>
          </a:xfrm>
        </p:spPr>
        <p:txBody>
          <a:bodyPr/>
          <a:lstStyle/>
          <a:p>
            <a:pPr marL="0" indent="0"/>
            <a:r>
              <a:rPr lang="pt-PT" sz="2400" b="1" dirty="0" smtClean="0"/>
              <a:t>Entropia</a:t>
            </a:r>
            <a:r>
              <a:rPr lang="pt-PT" sz="2400" dirty="0" smtClean="0"/>
              <a:t> (S) – </a:t>
            </a:r>
            <a:r>
              <a:rPr lang="pt-PT" sz="2400" dirty="0"/>
              <a:t>M</a:t>
            </a:r>
            <a:r>
              <a:rPr lang="pt-PT" sz="2400" dirty="0" smtClean="0"/>
              <a:t>edida da </a:t>
            </a:r>
            <a:r>
              <a:rPr lang="pt-PT" sz="2400" b="1" dirty="0" smtClean="0"/>
              <a:t>desordem</a:t>
            </a:r>
            <a:r>
              <a:rPr lang="pt-PT" sz="2400" dirty="0" smtClean="0"/>
              <a:t> de um sistema;</a:t>
            </a:r>
            <a:br>
              <a:rPr lang="pt-PT" sz="2400" dirty="0" smtClean="0"/>
            </a:br>
            <a:r>
              <a:rPr lang="pt-PT" sz="2400" dirty="0" smtClean="0"/>
              <a:t>Medida da </a:t>
            </a:r>
            <a:r>
              <a:rPr lang="pt-PT" sz="2400" b="1" dirty="0" smtClean="0"/>
              <a:t>energia dissipada </a:t>
            </a:r>
            <a:r>
              <a:rPr lang="pt-PT" sz="2400" dirty="0" smtClean="0"/>
              <a:t>de um sistema, que não é utilizável na realização de trabalho.</a:t>
            </a:r>
          </a:p>
          <a:p>
            <a:pPr marL="0" indent="0"/>
            <a:r>
              <a:rPr lang="pt-PT" sz="2400" dirty="0" smtClean="0"/>
              <a:t>Nas transformações</a:t>
            </a:r>
            <a:r>
              <a:rPr lang="pt-PT" sz="2400" b="1" dirty="0" smtClean="0"/>
              <a:t> irreversíveis</a:t>
            </a:r>
            <a:r>
              <a:rPr lang="pt-PT" sz="2400" dirty="0" smtClean="0"/>
              <a:t> </a:t>
            </a:r>
            <a:r>
              <a:rPr lang="pt-PT" sz="2400" dirty="0"/>
              <a:t>e </a:t>
            </a:r>
            <a:r>
              <a:rPr lang="pt-PT" sz="2400" b="1" dirty="0" smtClean="0"/>
              <a:t>espontâneas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a </a:t>
            </a:r>
            <a:r>
              <a:rPr lang="pt-PT" sz="2400" b="1" dirty="0" smtClean="0"/>
              <a:t>desordem</a:t>
            </a:r>
            <a:r>
              <a:rPr lang="pt-PT" sz="2400" dirty="0" smtClean="0"/>
              <a:t> e a </a:t>
            </a:r>
            <a:r>
              <a:rPr lang="pt-PT" sz="2400" b="1" dirty="0" smtClean="0"/>
              <a:t>entropia</a:t>
            </a:r>
            <a:r>
              <a:rPr lang="pt-PT" sz="2400" dirty="0" smtClean="0"/>
              <a:t> dos sistemas </a:t>
            </a:r>
            <a:r>
              <a:rPr lang="pt-PT" sz="2400" b="1" dirty="0" smtClean="0"/>
              <a:t>aumentam</a:t>
            </a:r>
            <a:r>
              <a:rPr lang="pt-PT" sz="2400" dirty="0" smtClean="0"/>
              <a:t> </a:t>
            </a:r>
            <a:r>
              <a:rPr lang="pt-PT" sz="2400" dirty="0"/>
              <a:t>(∆S &gt; 0</a:t>
            </a:r>
            <a:r>
              <a:rPr lang="pt-PT" sz="2400" dirty="0" smtClean="0"/>
              <a:t>).</a:t>
            </a:r>
          </a:p>
          <a:p>
            <a:pPr marL="0" indent="0"/>
            <a:r>
              <a:rPr lang="pt-PT" sz="2400" dirty="0" smtClean="0"/>
              <a:t>A </a:t>
            </a:r>
            <a:r>
              <a:rPr lang="pt-PT" sz="2400" b="1" dirty="0" smtClean="0"/>
              <a:t>entropia</a:t>
            </a:r>
            <a:r>
              <a:rPr lang="pt-PT" sz="2400" dirty="0" smtClean="0"/>
              <a:t> do </a:t>
            </a:r>
            <a:r>
              <a:rPr lang="pt-PT" sz="2400" b="1" dirty="0" smtClean="0"/>
              <a:t>Universo</a:t>
            </a:r>
            <a:r>
              <a:rPr lang="pt-PT" sz="2400" dirty="0" smtClean="0"/>
              <a:t> está a </a:t>
            </a:r>
            <a:r>
              <a:rPr lang="pt-PT" sz="2400" b="1" dirty="0" smtClean="0"/>
              <a:t>aumentar</a:t>
            </a:r>
            <a:r>
              <a:rPr lang="pt-PT" sz="2400" dirty="0" smtClean="0"/>
              <a:t> e a sua </a:t>
            </a:r>
            <a:r>
              <a:rPr lang="pt-PT" sz="2400" b="1" dirty="0" smtClean="0"/>
              <a:t>energia útil </a:t>
            </a:r>
            <a:r>
              <a:rPr lang="pt-PT" sz="2400" dirty="0" smtClean="0"/>
              <a:t>está a </a:t>
            </a:r>
            <a:r>
              <a:rPr lang="pt-PT" sz="2400" b="1" dirty="0" smtClean="0"/>
              <a:t>diminuir</a:t>
            </a:r>
            <a:r>
              <a:rPr lang="pt-PT" sz="2400" dirty="0" smtClean="0"/>
              <a:t>.</a:t>
            </a:r>
          </a:p>
          <a:p>
            <a:pPr marL="0" indent="0"/>
            <a:r>
              <a:rPr lang="pt-PT" sz="2400" dirty="0"/>
              <a:t>Nas transformações</a:t>
            </a:r>
            <a:r>
              <a:rPr lang="pt-PT" sz="2400" b="1" dirty="0"/>
              <a:t> reversíveis</a:t>
            </a:r>
            <a:r>
              <a:rPr lang="pt-PT" sz="2400" dirty="0"/>
              <a:t>, a entropia do sistema </a:t>
            </a:r>
            <a:r>
              <a:rPr lang="pt-PT" sz="2400" b="1" dirty="0"/>
              <a:t>diminui</a:t>
            </a:r>
            <a:r>
              <a:rPr lang="pt-PT" sz="2400" dirty="0"/>
              <a:t> (ΔS &lt; 0) ou </a:t>
            </a:r>
            <a:r>
              <a:rPr lang="pt-PT" sz="2400" b="1" dirty="0" smtClean="0"/>
              <a:t>não varia </a:t>
            </a:r>
            <a:r>
              <a:rPr lang="pt-PT" sz="2400" dirty="0"/>
              <a:t>(ΔS </a:t>
            </a:r>
            <a:r>
              <a:rPr lang="pt-PT" sz="2400" dirty="0" smtClean="0"/>
              <a:t>= 0 – </a:t>
            </a:r>
            <a:r>
              <a:rPr lang="pt-PT" sz="2400" dirty="0" err="1" smtClean="0"/>
              <a:t>ex</a:t>
            </a:r>
            <a:r>
              <a:rPr lang="pt-PT" sz="2400" dirty="0" smtClean="0"/>
              <a:t>: pêndulo em movimento).</a:t>
            </a:r>
            <a:endParaRPr lang="pt-PT" sz="24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850106"/>
          </a:xfrm>
        </p:spPr>
        <p:txBody>
          <a:bodyPr/>
          <a:lstStyle/>
          <a:p>
            <a:r>
              <a:rPr lang="pt-PT" sz="3200" b="1" dirty="0" smtClean="0"/>
              <a:t>Entropia</a:t>
            </a:r>
            <a:r>
              <a:rPr lang="pt-PT" sz="3200" dirty="0"/>
              <a:t/>
            </a:r>
            <a:br>
              <a:rPr lang="pt-PT" sz="3200" dirty="0"/>
            </a:b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500675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3250" cy="4995069"/>
          </a:xfrm>
        </p:spPr>
        <p:txBody>
          <a:bodyPr/>
          <a:lstStyle/>
          <a:p>
            <a:pPr marL="0" indent="0"/>
            <a:r>
              <a:rPr lang="pt-PT" sz="2400" dirty="0" smtClean="0"/>
              <a:t>É </a:t>
            </a:r>
            <a:r>
              <a:rPr lang="pt-PT" sz="2400" b="1" dirty="0"/>
              <a:t>impossível</a:t>
            </a:r>
            <a:r>
              <a:rPr lang="pt-PT" sz="2400" dirty="0"/>
              <a:t> transferir </a:t>
            </a:r>
            <a:r>
              <a:rPr lang="pt-PT" sz="2400" b="1" dirty="0"/>
              <a:t>calor</a:t>
            </a:r>
            <a:r>
              <a:rPr lang="pt-PT" sz="2400" dirty="0"/>
              <a:t>, espontaneamente, de um sistema a temperatura </a:t>
            </a:r>
            <a:r>
              <a:rPr lang="pt-PT" sz="2400" b="1" dirty="0"/>
              <a:t>mais baixa </a:t>
            </a:r>
            <a:r>
              <a:rPr lang="pt-PT" sz="2400" dirty="0"/>
              <a:t>para outro sistema a temperatura </a:t>
            </a:r>
            <a:r>
              <a:rPr lang="pt-PT" sz="2400" b="1" dirty="0"/>
              <a:t>mais alta</a:t>
            </a:r>
            <a:r>
              <a:rPr lang="pt-PT" sz="2400" dirty="0"/>
              <a:t>.</a:t>
            </a:r>
          </a:p>
          <a:p>
            <a:pPr marL="0" indent="0"/>
            <a:r>
              <a:rPr lang="pt-PT" sz="2400" dirty="0" smtClean="0"/>
              <a:t>Numa transformação </a:t>
            </a:r>
            <a:r>
              <a:rPr lang="pt-PT" sz="2400" b="1" dirty="0" smtClean="0"/>
              <a:t>irreversível</a:t>
            </a:r>
            <a:r>
              <a:rPr lang="pt-PT" sz="2400" dirty="0" smtClean="0"/>
              <a:t> e </a:t>
            </a:r>
            <a:r>
              <a:rPr lang="pt-PT" sz="2400" b="1" dirty="0" smtClean="0"/>
              <a:t>espontânea</a:t>
            </a:r>
            <a:r>
              <a:rPr lang="pt-PT" sz="2400" dirty="0" smtClean="0"/>
              <a:t>, a </a:t>
            </a:r>
            <a:r>
              <a:rPr lang="pt-PT" sz="2400" b="1" dirty="0"/>
              <a:t>energia </a:t>
            </a:r>
            <a:r>
              <a:rPr lang="pt-PT" sz="2400" b="1" dirty="0" smtClean="0"/>
              <a:t>útil</a:t>
            </a:r>
            <a:br>
              <a:rPr lang="pt-PT" sz="2400" b="1" dirty="0" smtClean="0"/>
            </a:br>
            <a:r>
              <a:rPr lang="pt-PT" sz="2400" dirty="0" smtClean="0"/>
              <a:t>do sistema </a:t>
            </a:r>
            <a:r>
              <a:rPr lang="pt-PT" sz="2400" b="1" dirty="0" smtClean="0"/>
              <a:t>diminui </a:t>
            </a:r>
            <a:r>
              <a:rPr lang="pt-PT" sz="2400" dirty="0" smtClean="0"/>
              <a:t>(</a:t>
            </a:r>
            <a:r>
              <a:rPr lang="pt-PT" sz="2400" dirty="0"/>
              <a:t>parte </a:t>
            </a:r>
            <a:r>
              <a:rPr lang="pt-PT" sz="2400" dirty="0" smtClean="0"/>
              <a:t>da </a:t>
            </a:r>
            <a:r>
              <a:rPr lang="pt-PT" sz="2400" dirty="0"/>
              <a:t>energia é </a:t>
            </a:r>
            <a:r>
              <a:rPr lang="pt-PT" sz="2400" dirty="0" smtClean="0"/>
              <a:t>dissipada) e a </a:t>
            </a:r>
            <a:r>
              <a:rPr lang="pt-PT" sz="2400" b="1" dirty="0"/>
              <a:t>entropia</a:t>
            </a:r>
            <a:r>
              <a:rPr lang="pt-PT" sz="2400" dirty="0"/>
              <a:t> </a:t>
            </a:r>
            <a:r>
              <a:rPr lang="pt-PT" sz="2400" b="1" dirty="0" smtClean="0"/>
              <a:t>aumenta</a:t>
            </a:r>
            <a:r>
              <a:rPr lang="pt-PT" sz="2400" dirty="0" smtClean="0"/>
              <a:t>.</a:t>
            </a:r>
          </a:p>
          <a:p>
            <a:pPr marL="0" indent="0"/>
            <a:r>
              <a:rPr lang="pt-PT" sz="2400" dirty="0" smtClean="0"/>
              <a:t>É </a:t>
            </a:r>
            <a:r>
              <a:rPr lang="pt-PT" sz="2400" b="1" dirty="0"/>
              <a:t>impossível</a:t>
            </a:r>
            <a:r>
              <a:rPr lang="pt-PT" sz="2400" dirty="0"/>
              <a:t> </a:t>
            </a:r>
            <a:r>
              <a:rPr lang="pt-PT" sz="2400" dirty="0" smtClean="0"/>
              <a:t>receber </a:t>
            </a:r>
            <a:r>
              <a:rPr lang="pt-PT" sz="2400" dirty="0"/>
              <a:t>energia como </a:t>
            </a:r>
            <a:r>
              <a:rPr lang="pt-PT" sz="2400" b="1" dirty="0"/>
              <a:t>calor</a:t>
            </a:r>
            <a:r>
              <a:rPr lang="pt-PT" sz="2400" dirty="0"/>
              <a:t> e transformá-la totalmente em </a:t>
            </a:r>
            <a:r>
              <a:rPr lang="pt-PT" sz="2400" b="1" dirty="0" smtClean="0"/>
              <a:t>trabalho </a:t>
            </a:r>
            <a:r>
              <a:rPr lang="pt-PT" sz="2400" dirty="0"/>
              <a:t>(parte da energia é dissipada</a:t>
            </a:r>
            <a:r>
              <a:rPr lang="pt-PT" sz="2400" dirty="0" smtClean="0"/>
              <a:t>).</a:t>
            </a:r>
            <a:endParaRPr lang="pt-PT" sz="24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850106"/>
          </a:xfrm>
        </p:spPr>
        <p:txBody>
          <a:bodyPr/>
          <a:lstStyle/>
          <a:p>
            <a:r>
              <a:rPr lang="pt-PT" sz="3200" b="1" dirty="0" smtClean="0"/>
              <a:t>2.ª </a:t>
            </a:r>
            <a:r>
              <a:rPr lang="pt-PT" sz="3200" b="1" dirty="0"/>
              <a:t>Lei da Termodinâmica </a:t>
            </a:r>
            <a:r>
              <a:rPr lang="pt-PT" sz="3200" dirty="0"/>
              <a:t/>
            </a:r>
            <a:br>
              <a:rPr lang="pt-PT" sz="3200" dirty="0"/>
            </a:b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548082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778098"/>
          </a:xfrm>
        </p:spPr>
        <p:txBody>
          <a:bodyPr/>
          <a:lstStyle/>
          <a:p>
            <a:r>
              <a:rPr lang="pt-PT" sz="3200" b="1" dirty="0" smtClean="0"/>
              <a:t>Máquinas Térmicas 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3250" cy="4995069"/>
          </a:xfrm>
        </p:spPr>
        <p:txBody>
          <a:bodyPr/>
          <a:lstStyle/>
          <a:p>
            <a:pPr marL="0" indent="0"/>
            <a:r>
              <a:rPr lang="pt-PT" sz="2400" dirty="0" smtClean="0"/>
              <a:t>As </a:t>
            </a:r>
            <a:r>
              <a:rPr lang="pt-PT" sz="2400" b="1" dirty="0" smtClean="0"/>
              <a:t>máquinas térmicas </a:t>
            </a:r>
            <a:r>
              <a:rPr lang="pt-PT" sz="2400" dirty="0" smtClean="0"/>
              <a:t>transformam </a:t>
            </a:r>
            <a:r>
              <a:rPr lang="pt-PT" sz="2400" b="1" dirty="0" smtClean="0"/>
              <a:t>calor</a:t>
            </a:r>
            <a:r>
              <a:rPr lang="pt-PT" sz="2400" dirty="0" smtClean="0"/>
              <a:t> em </a:t>
            </a:r>
            <a:r>
              <a:rPr lang="pt-PT" sz="2400" b="1" dirty="0" smtClean="0"/>
              <a:t>trabalho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(</a:t>
            </a:r>
            <a:r>
              <a:rPr lang="pt-PT" sz="2400" dirty="0" err="1" smtClean="0"/>
              <a:t>ex</a:t>
            </a:r>
            <a:r>
              <a:rPr lang="pt-PT" sz="2400" dirty="0" smtClean="0"/>
              <a:t>: motor </a:t>
            </a:r>
            <a:r>
              <a:rPr lang="pt-PT" sz="2400" dirty="0"/>
              <a:t>de um automóvel, </a:t>
            </a:r>
            <a:r>
              <a:rPr lang="pt-PT" sz="2400" dirty="0" smtClean="0"/>
              <a:t>turbina e </a:t>
            </a:r>
            <a:r>
              <a:rPr lang="pt-PT" sz="2400" dirty="0"/>
              <a:t>máquina a </a:t>
            </a:r>
            <a:r>
              <a:rPr lang="pt-PT" sz="2400" dirty="0" smtClean="0"/>
              <a:t>vapor).</a:t>
            </a:r>
            <a:endParaRPr lang="pt-PT" sz="2400" dirty="0"/>
          </a:p>
          <a:p>
            <a:pPr marL="0" indent="0"/>
            <a:r>
              <a:rPr lang="pt-PT" sz="2400" dirty="0" smtClean="0"/>
              <a:t>Parte da energia fornecida à máquina na forma de </a:t>
            </a:r>
            <a:r>
              <a:rPr lang="pt-PT" sz="2400" b="1" dirty="0" smtClean="0"/>
              <a:t>calor</a:t>
            </a:r>
            <a:r>
              <a:rPr lang="pt-PT" sz="2400" dirty="0"/>
              <a:t> (</a:t>
            </a:r>
            <a:r>
              <a:rPr lang="pt-PT" sz="2400" dirty="0" smtClean="0"/>
              <a:t>Q</a:t>
            </a:r>
            <a:r>
              <a:rPr lang="pt-PT" sz="2400" baseline="-25000" dirty="0" smtClean="0"/>
              <a:t>Q</a:t>
            </a:r>
            <a:r>
              <a:rPr lang="pt-PT" sz="2400" dirty="0" smtClean="0"/>
              <a:t>)</a:t>
            </a:r>
            <a:br>
              <a:rPr lang="pt-PT" sz="2400" dirty="0" smtClean="0"/>
            </a:br>
            <a:r>
              <a:rPr lang="pt-PT" sz="2400" dirty="0" smtClean="0"/>
              <a:t>é aproveitada para realizar </a:t>
            </a:r>
            <a:r>
              <a:rPr lang="pt-PT" sz="2400" b="1" dirty="0" smtClean="0"/>
              <a:t>trabalho</a:t>
            </a:r>
            <a:r>
              <a:rPr lang="pt-PT" sz="2400" dirty="0" smtClean="0"/>
              <a:t> (energia útil</a:t>
            </a:r>
            <a:r>
              <a:rPr lang="pt-PT" sz="2400" dirty="0"/>
              <a:t>) e </a:t>
            </a:r>
            <a:r>
              <a:rPr lang="pt-PT" sz="2400" dirty="0" smtClean="0"/>
              <a:t>outra parte é </a:t>
            </a:r>
            <a:r>
              <a:rPr lang="pt-PT" sz="2400" b="1" dirty="0" smtClean="0"/>
              <a:t>dissipada</a:t>
            </a:r>
            <a:r>
              <a:rPr lang="pt-PT" sz="2400" dirty="0"/>
              <a:t> (Q</a:t>
            </a:r>
            <a:r>
              <a:rPr lang="pt-PT" sz="2400" baseline="-25000" dirty="0"/>
              <a:t>F</a:t>
            </a:r>
            <a:r>
              <a:rPr lang="pt-PT" sz="2400" dirty="0"/>
              <a:t>) para </a:t>
            </a:r>
            <a:r>
              <a:rPr lang="pt-PT" sz="2400" dirty="0" smtClean="0"/>
              <a:t>a vizinhança como </a:t>
            </a:r>
            <a:r>
              <a:rPr lang="pt-PT" sz="2400" b="1" dirty="0" smtClean="0"/>
              <a:t>calor</a:t>
            </a:r>
            <a:r>
              <a:rPr lang="pt-PT" sz="2400" dirty="0" smtClean="0"/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56992"/>
            <a:ext cx="171819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2652"/>
            <a:ext cx="352425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478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3250" cy="4995069"/>
          </a:xfrm>
        </p:spPr>
        <p:txBody>
          <a:bodyPr/>
          <a:lstStyle/>
          <a:p>
            <a:pPr marL="0" indent="0"/>
            <a:r>
              <a:rPr lang="pt-PT" sz="2400" b="1" dirty="0" smtClean="0"/>
              <a:t>Rendimento da máquina térmica </a:t>
            </a:r>
            <a:r>
              <a:rPr lang="pt-PT" sz="2400" dirty="0" smtClean="0"/>
              <a:t>– Percentagem de energia que é aproveitada como </a:t>
            </a:r>
            <a:r>
              <a:rPr lang="pt-PT" sz="2400" b="1" dirty="0" smtClean="0"/>
              <a:t>trabalho</a:t>
            </a:r>
            <a:r>
              <a:rPr lang="pt-PT" sz="2400" dirty="0"/>
              <a:t>. </a:t>
            </a:r>
            <a:r>
              <a:rPr lang="pt-PT" sz="2400" dirty="0" smtClean="0"/>
              <a:t>É </a:t>
            </a:r>
            <a:r>
              <a:rPr lang="pt-PT" sz="2400" dirty="0"/>
              <a:t>sempre </a:t>
            </a:r>
            <a:r>
              <a:rPr lang="pt-PT" sz="2400" b="1" dirty="0"/>
              <a:t>inferior a 100 %, </a:t>
            </a:r>
            <a:r>
              <a:rPr lang="pt-PT" sz="2400" dirty="0" smtClean="0"/>
              <a:t>porque </a:t>
            </a:r>
            <a:r>
              <a:rPr lang="pt-PT" sz="2400" dirty="0"/>
              <a:t>estas máquinas não </a:t>
            </a:r>
            <a:r>
              <a:rPr lang="pt-PT" sz="2400" dirty="0" smtClean="0"/>
              <a:t>transformam toda </a:t>
            </a:r>
            <a:r>
              <a:rPr lang="pt-PT" sz="2400" dirty="0"/>
              <a:t>a energia recebida em trabalho, dissipando uma parte para a sua vizinhança.</a:t>
            </a:r>
            <a:endParaRPr lang="pt-PT" sz="2400" dirty="0" smtClean="0"/>
          </a:p>
          <a:p>
            <a:endParaRPr lang="pt-PT" sz="2400" dirty="0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044145" cy="2391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778098"/>
          </a:xfrm>
        </p:spPr>
        <p:txBody>
          <a:bodyPr/>
          <a:lstStyle/>
          <a:p>
            <a:r>
              <a:rPr lang="pt-PT" sz="3200" b="1" dirty="0" smtClean="0"/>
              <a:t>Máquinas Térmicas 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3048538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3250" cy="4995069"/>
          </a:xfrm>
        </p:spPr>
        <p:txBody>
          <a:bodyPr/>
          <a:lstStyle/>
          <a:p>
            <a:pPr marL="0" indent="0"/>
            <a:r>
              <a:rPr lang="pt-PT" sz="2400" dirty="0" smtClean="0"/>
              <a:t>Segundo a </a:t>
            </a:r>
            <a:r>
              <a:rPr lang="pt-PT" sz="2400" b="1" dirty="0" smtClean="0"/>
              <a:t>lei da conservação da energia</a:t>
            </a:r>
            <a:r>
              <a:rPr lang="pt-PT" sz="2400" dirty="0" smtClean="0"/>
              <a:t>:</a:t>
            </a:r>
          </a:p>
          <a:p>
            <a:pPr marL="0" indent="0" algn="ctr"/>
            <a:r>
              <a:rPr lang="pt-PT" sz="2400" dirty="0" smtClean="0"/>
              <a:t>Q</a:t>
            </a:r>
            <a:r>
              <a:rPr lang="pt-PT" sz="2400" baseline="-25000" dirty="0" smtClean="0"/>
              <a:t>Q</a:t>
            </a:r>
            <a:r>
              <a:rPr lang="pt-PT" sz="2400" dirty="0" smtClean="0"/>
              <a:t> = |W| + |Q</a:t>
            </a:r>
            <a:r>
              <a:rPr lang="pt-PT" sz="2400" baseline="-25000" dirty="0" smtClean="0"/>
              <a:t>F</a:t>
            </a:r>
            <a:r>
              <a:rPr lang="pt-PT" sz="2400" dirty="0" smtClean="0"/>
              <a:t>|</a:t>
            </a:r>
            <a:endParaRPr lang="pt-PT" sz="2400" dirty="0"/>
          </a:p>
          <a:p>
            <a:pPr marL="0" indent="0" algn="ctr"/>
            <a:r>
              <a:rPr lang="pt-PT" sz="2400" dirty="0" smtClean="0"/>
              <a:t>|W| </a:t>
            </a:r>
            <a:r>
              <a:rPr lang="pt-PT" sz="2400" dirty="0"/>
              <a:t>= Q</a:t>
            </a:r>
            <a:r>
              <a:rPr lang="pt-PT" sz="2400" baseline="-25000" dirty="0"/>
              <a:t>Q</a:t>
            </a:r>
            <a:r>
              <a:rPr lang="pt-PT" sz="2400" dirty="0" smtClean="0"/>
              <a:t> - |Q</a:t>
            </a:r>
            <a:r>
              <a:rPr lang="pt-PT" sz="2400" baseline="-25000" dirty="0" smtClean="0"/>
              <a:t>F</a:t>
            </a:r>
            <a:r>
              <a:rPr lang="pt-PT" sz="2400" dirty="0" smtClean="0"/>
              <a:t>|</a:t>
            </a:r>
          </a:p>
          <a:p>
            <a:pPr marL="0" indent="0" algn="ctr"/>
            <a:r>
              <a:rPr lang="pt-PT" sz="2400" dirty="0" smtClean="0">
                <a:sym typeface="Symbol"/>
              </a:rPr>
              <a:t>Substituindo W em </a:t>
            </a:r>
            <a:r>
              <a:rPr lang="pt-PT" sz="2400" b="1" dirty="0" smtClean="0">
                <a:sym typeface="Symbol"/>
              </a:rPr>
              <a:t> = (W/Q</a:t>
            </a:r>
            <a:r>
              <a:rPr lang="pt-PT" sz="2400" b="1" baseline="-25000" dirty="0" smtClean="0">
                <a:sym typeface="Symbol"/>
              </a:rPr>
              <a:t>Q</a:t>
            </a:r>
            <a:r>
              <a:rPr lang="pt-PT" sz="2400" b="1" dirty="0" smtClean="0">
                <a:sym typeface="Symbol"/>
              </a:rPr>
              <a:t>) x 100 </a:t>
            </a:r>
            <a:r>
              <a:rPr lang="pt-PT" sz="2400" dirty="0" smtClean="0">
                <a:sym typeface="Symbol"/>
              </a:rPr>
              <a:t>temos:</a:t>
            </a:r>
            <a:endParaRPr lang="pt-PT" sz="2400" dirty="0" smtClean="0"/>
          </a:p>
          <a:p>
            <a:endParaRPr lang="pt-PT" sz="24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778098"/>
          </a:xfrm>
        </p:spPr>
        <p:txBody>
          <a:bodyPr/>
          <a:lstStyle/>
          <a:p>
            <a:r>
              <a:rPr lang="pt-PT" sz="3200" b="1" dirty="0" smtClean="0"/>
              <a:t>Máquinas Térmicas </a:t>
            </a:r>
            <a:endParaRPr lang="pt-PT" sz="32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73016"/>
            <a:ext cx="2630042" cy="131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243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44" y="1196752"/>
            <a:ext cx="82229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778098"/>
          </a:xfrm>
        </p:spPr>
        <p:txBody>
          <a:bodyPr/>
          <a:lstStyle/>
          <a:p>
            <a:r>
              <a:rPr lang="pt-PT" sz="3200" b="1" dirty="0" smtClean="0"/>
              <a:t>Máquinas Térmicas 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2021103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567386" cy="489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778098"/>
          </a:xfrm>
        </p:spPr>
        <p:txBody>
          <a:bodyPr/>
          <a:lstStyle/>
          <a:p>
            <a:r>
              <a:rPr lang="pt-PT" sz="3200" b="1" dirty="0" smtClean="0"/>
              <a:t>Máquinas Térmicas </a:t>
            </a:r>
            <a:endParaRPr lang="pt-PT" sz="3200" b="1" dirty="0"/>
          </a:p>
        </p:txBody>
      </p:sp>
    </p:spTree>
    <p:extLst>
      <p:ext uri="{BB962C8B-B14F-4D97-AF65-F5344CB8AC3E}">
        <p14:creationId xmlns:p14="http://schemas.microsoft.com/office/powerpoint/2010/main" val="4172520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1079500"/>
            <a:ext cx="8507288" cy="892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</a:pPr>
            <a:r>
              <a:rPr lang="pt-PT" sz="2400" dirty="0">
                <a:latin typeface="Calibri" charset="0"/>
              </a:rPr>
              <a:t>Interpretar a 2ª Lei da Termodinâmica. </a:t>
            </a:r>
          </a:p>
          <a:p>
            <a:pPr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Explicitar que os processos que ocorrem espontaneamente na natureza se dão sempre num determinado sentido – o da diminuição da energia útil do Universo (2ª Lei da Termodinâmica).</a:t>
            </a:r>
          </a:p>
          <a:p>
            <a:pPr marL="0" indent="0">
              <a:spcBef>
                <a:spcPts val="575"/>
              </a:spcBef>
              <a:spcAft>
                <a:spcPts val="575"/>
              </a:spcAft>
            </a:pPr>
            <a:r>
              <a:rPr lang="pt-PT" sz="2400" dirty="0">
                <a:latin typeface="Calibri" charset="0"/>
              </a:rPr>
              <a:t>Calcular o rendimento de processos de  aquecimento e arrefecimento. </a:t>
            </a:r>
            <a:endParaRPr lang="pt-PT" sz="2400" dirty="0" smtClean="0">
              <a:latin typeface="Calibri" charset="0"/>
            </a:endParaRPr>
          </a:p>
          <a:p>
            <a:pPr marL="0" indent="0">
              <a:spcBef>
                <a:spcPts val="575"/>
              </a:spcBef>
              <a:spcAft>
                <a:spcPts val="575"/>
              </a:spcAft>
            </a:pPr>
            <a:r>
              <a:rPr lang="pt-PT" sz="2400" dirty="0" smtClean="0">
                <a:latin typeface="Calibri" charset="0"/>
              </a:rPr>
              <a:t>Estabelecer </a:t>
            </a:r>
            <a:r>
              <a:rPr lang="pt-PT" sz="2400" dirty="0">
                <a:latin typeface="Calibri" charset="0"/>
              </a:rPr>
              <a:t>balanços energéticos em sistemas termodinâmicos. </a:t>
            </a:r>
          </a:p>
          <a:p>
            <a:pPr>
              <a:spcBef>
                <a:spcPts val="575"/>
              </a:spcBef>
              <a:spcAft>
                <a:spcPts val="575"/>
              </a:spcAft>
            </a:pPr>
            <a:r>
              <a:rPr lang="pt-PT" sz="2400" dirty="0">
                <a:latin typeface="Calibri" charset="0"/>
              </a:rPr>
              <a:t>Identificar e caracterizar máquinas térmicas</a:t>
            </a:r>
            <a:r>
              <a:rPr lang="pt-PT" sz="2400" dirty="0" smtClean="0">
                <a:latin typeface="Calibri" charset="0"/>
              </a:rPr>
              <a:t>.</a:t>
            </a:r>
            <a:endParaRPr lang="pt-PT" sz="2400" dirty="0">
              <a:latin typeface="Calibri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pt-PT" sz="3200" b="1" dirty="0">
                <a:latin typeface="+mj-lt"/>
              </a:rPr>
              <a:t>Objectivos</a:t>
            </a:r>
          </a:p>
        </p:txBody>
      </p:sp>
    </p:spTree>
    <p:extLst>
      <p:ext uri="{BB962C8B-B14F-4D97-AF65-F5344CB8AC3E}">
        <p14:creationId xmlns:p14="http://schemas.microsoft.com/office/powerpoint/2010/main" val="532583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336550"/>
            <a:ext cx="8229600" cy="742950"/>
          </a:xfrm>
          <a:ln/>
        </p:spPr>
        <p:txBody>
          <a:bodyPr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3200" b="1" dirty="0" smtClean="0"/>
              <a:t>Conteúdos</a:t>
            </a:r>
            <a:endParaRPr lang="pt-PT" sz="3200" b="1" dirty="0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9750" y="1260475"/>
            <a:ext cx="8147050" cy="539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SimSun" charset="-122"/>
              </a:defRPr>
            </a:lvl9pPr>
          </a:lstStyle>
          <a:p>
            <a:pPr lvl="0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</a:pPr>
            <a:r>
              <a:rPr lang="pt-PT" sz="2400" smtClean="0">
                <a:latin typeface="Calibri" pitchFamily="18"/>
                <a:ea typeface="Lucida Sans Unicode" pitchFamily="2"/>
                <a:cs typeface="Lucida Sans Unicode" pitchFamily="2"/>
              </a:rPr>
              <a:t>Mecanismos de Transferência de Calor: Condução </a:t>
            </a:r>
            <a:r>
              <a:rPr lang="pt-PT" sz="2400" dirty="0">
                <a:latin typeface="Calibri" pitchFamily="18"/>
                <a:ea typeface="Lucida Sans Unicode" pitchFamily="2"/>
                <a:cs typeface="Lucida Sans Unicode" pitchFamily="2"/>
              </a:rPr>
              <a:t>e Convecção  </a:t>
            </a: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Condutividade Térmica</a:t>
            </a: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1ª Lei da Termodinâmica</a:t>
            </a: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>
                <a:latin typeface="Calibri" charset="0"/>
              </a:rPr>
              <a:t>Tipos de </a:t>
            </a:r>
            <a:r>
              <a:rPr lang="pt-PT" sz="2400" dirty="0" smtClean="0">
                <a:latin typeface="Calibri" charset="0"/>
              </a:rPr>
              <a:t>Transformações</a:t>
            </a: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 smtClean="0">
                <a:latin typeface="Calibri" charset="0"/>
              </a:rPr>
              <a:t>Entropia</a:t>
            </a:r>
            <a:endParaRPr lang="pt-PT" sz="2400" dirty="0">
              <a:latin typeface="Calibri" charset="0"/>
            </a:endParaRP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>
                <a:latin typeface="Calibri" charset="0"/>
              </a:rPr>
              <a:t>2ª Lei da </a:t>
            </a:r>
            <a:r>
              <a:rPr lang="pt-PT" sz="2400" dirty="0" smtClean="0">
                <a:latin typeface="Calibri" charset="0"/>
              </a:rPr>
              <a:t>Termodinâmica</a:t>
            </a: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r>
              <a:rPr lang="pt-PT" sz="2400" dirty="0">
                <a:latin typeface="Calibri" charset="0"/>
              </a:rPr>
              <a:t>Máquinas Térmicas </a:t>
            </a:r>
          </a:p>
          <a:p>
            <a:pPr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ClrTx/>
              <a:buFontTx/>
              <a:buNone/>
            </a:pPr>
            <a:endParaRPr lang="pt-PT" sz="2400" dirty="0"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320"/>
            <a:ext cx="8229600" cy="1165677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 dirty="0"/>
              <a:t>Mecanismos de Transferência de Calor: Condução e Convecção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600200"/>
            <a:ext cx="8229600" cy="45194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transferência de 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na forma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calor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pode ser feita por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condução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convecção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sistemas têm de estar 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contacto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com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diferentes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 A energia transfere-se do sistema com temperatura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mais alta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para o sistema a temperatura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mais baixa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até se atingir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equilíbrio térmico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condução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ocorre nos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sólidos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convecção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ocorre nos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fluidos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(líquidos, gases e plasma).</a:t>
            </a:r>
          </a:p>
        </p:txBody>
      </p:sp>
    </p:spTree>
    <p:extLst>
      <p:ext uri="{BB962C8B-B14F-4D97-AF65-F5344CB8AC3E}">
        <p14:creationId xmlns:p14="http://schemas.microsoft.com/office/powerpoint/2010/main" val="333818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600200"/>
            <a:ext cx="8229600" cy="75009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Na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condução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não há transporte de matéria, mas apenas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choque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(colisões) entre partículas, em que as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maior energia interna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(energia cinética) transferem parte dessa energia às partículas vizinhas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menor 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Esta transferência de energia ocorre ao longo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todo o sólido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ou entre sólidos que estejam em contacto. Praticamente não ocorre nos líquidos e nos gases, porque as partículas estão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mais afastadas.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11653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Mecanismos de Transferência de Calor: Condução e Convecção</a:t>
            </a:r>
          </a:p>
        </p:txBody>
      </p:sp>
    </p:spTree>
    <p:extLst>
      <p:ext uri="{BB962C8B-B14F-4D97-AF65-F5344CB8AC3E}">
        <p14:creationId xmlns:p14="http://schemas.microsoft.com/office/powerpoint/2010/main" val="106562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600200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Ao aquecermos uma barra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ferro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a chama transfere energia às partículas do metal.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agitação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aumenta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chocam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umas com as outras, aumentando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interna cinética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Estes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choques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transferem a energia de uma partícula para outra partícula, ao longo do metal.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24116" y="3713040"/>
            <a:ext cx="2352595" cy="242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19642" y="3795838"/>
            <a:ext cx="2114641" cy="23238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rma livre 4"/>
          <p:cNvSpPr/>
          <p:nvPr/>
        </p:nvSpPr>
        <p:spPr>
          <a:xfrm>
            <a:off x="457200" y="274676"/>
            <a:ext cx="8229600" cy="11653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Mecanismos de Transferência de Calor: Condução e Convecção</a:t>
            </a:r>
          </a:p>
        </p:txBody>
      </p:sp>
    </p:spTree>
    <p:extLst>
      <p:ext uri="{BB962C8B-B14F-4D97-AF65-F5344CB8AC3E}">
        <p14:creationId xmlns:p14="http://schemas.microsoft.com/office/powerpoint/2010/main" val="393673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600200"/>
            <a:ext cx="8229600" cy="896472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Na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convecção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o calor é transferido de um local para outro de um fluido, através 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movimento de partículas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que estão a diferentes temperaturas ou por aplicação de uma força externa.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 fluido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quente sobe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(é menos denso, porque as suas partículas têm uma energia interna cinética maior e estão mais afastadas), obrigando o fluido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frio a descer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(é mais denso, porque as suas partículas têm uma energia interna cinética menor e estão mais próximas), formando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correntes de convecção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11653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Mecanismos de Transferência de Calor: Condução e Convecção</a:t>
            </a:r>
          </a:p>
        </p:txBody>
      </p:sp>
    </p:spTree>
    <p:extLst>
      <p:ext uri="{BB962C8B-B14F-4D97-AF65-F5344CB8AC3E}">
        <p14:creationId xmlns:p14="http://schemas.microsoft.com/office/powerpoint/2010/main" val="18073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600200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convecção ocorre nas estrelas, no interior dos planetas (magma), nos oceanos, na atmosfera, quando se aquece a água ou o ar com um radiador.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469800" y="3060716"/>
            <a:ext cx="8674199" cy="3363839"/>
            <a:chOff x="469800" y="3060716"/>
            <a:chExt cx="8674199" cy="3363839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469800" y="3060716"/>
              <a:ext cx="1890723" cy="33526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557439" y="3060716"/>
              <a:ext cx="1871639" cy="3363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4592519" y="3060716"/>
              <a:ext cx="1852556" cy="33195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6278398" y="3060716"/>
              <a:ext cx="2865601" cy="331631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Forma livre 7"/>
          <p:cNvSpPr/>
          <p:nvPr/>
        </p:nvSpPr>
        <p:spPr>
          <a:xfrm>
            <a:off x="457200" y="274676"/>
            <a:ext cx="8229600" cy="11653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Mecanismos de Transferência de Calor: Condução e Convecção</a:t>
            </a:r>
          </a:p>
        </p:txBody>
      </p:sp>
    </p:spTree>
    <p:extLst>
      <p:ext uri="{BB962C8B-B14F-4D97-AF65-F5344CB8AC3E}">
        <p14:creationId xmlns:p14="http://schemas.microsoft.com/office/powerpoint/2010/main" val="277068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38532</TotalTime>
  <Words>1188</Words>
  <Application>Microsoft Office PowerPoint</Application>
  <PresentationFormat>Apresentação no Ecrã (4:3)</PresentationFormat>
  <Paragraphs>113</Paragraphs>
  <Slides>29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29</vt:i4>
      </vt:variant>
    </vt:vector>
  </HeadingPairs>
  <TitlesOfParts>
    <vt:vector size="31" baseType="lpstr">
      <vt:lpstr>Tema do Office</vt:lpstr>
      <vt:lpstr>Tema do Office</vt:lpstr>
      <vt:lpstr>2. A ENERGIA NO AQUECIMENTO /    ARREFECIMENTO DE SISTEMAS</vt:lpstr>
      <vt:lpstr>Objectivos</vt:lpstr>
      <vt:lpstr>Apresentação do PowerPoint</vt:lpstr>
      <vt:lpstr>Conteúdos</vt:lpstr>
      <vt:lpstr>Mecanismos de Transferência de Calor: Condução e Convecção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Condutividade Térmica</vt:lpstr>
      <vt:lpstr>Condutividade Térmica</vt:lpstr>
      <vt:lpstr>Condutividade Térmica</vt:lpstr>
      <vt:lpstr>Condutividade Térmica</vt:lpstr>
      <vt:lpstr>Condutividade Térmica</vt:lpstr>
      <vt:lpstr>1ª Lei da Termodinâmica </vt:lpstr>
      <vt:lpstr>1ª Lei da Termodinâmica </vt:lpstr>
      <vt:lpstr>1ª Lei da Termodinâmica </vt:lpstr>
      <vt:lpstr>1ª Lei da Termodinâmica </vt:lpstr>
      <vt:lpstr>Tipos de Transformações</vt:lpstr>
      <vt:lpstr>Tipos de Transformações </vt:lpstr>
      <vt:lpstr>Tipos de Transformações </vt:lpstr>
      <vt:lpstr>Entropia </vt:lpstr>
      <vt:lpstr>2.ª Lei da Termodinâmica  </vt:lpstr>
      <vt:lpstr>Máquinas Térmicas </vt:lpstr>
      <vt:lpstr>Máquinas Térmicas </vt:lpstr>
      <vt:lpstr>Máquinas Térmicas </vt:lpstr>
      <vt:lpstr>Máquinas Térmicas </vt:lpstr>
      <vt:lpstr>Máquinas Térmicas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ENERGIA – DO SOL PARA A TERRA</dc:title>
  <dc:creator>Nelson</dc:creator>
  <cp:lastModifiedBy>Nelson</cp:lastModifiedBy>
  <cp:revision>73</cp:revision>
  <cp:lastPrinted>1601-01-01T00:00:00Z</cp:lastPrinted>
  <dcterms:created xsi:type="dcterms:W3CDTF">1601-01-01T00:00:00Z</dcterms:created>
  <dcterms:modified xsi:type="dcterms:W3CDTF">2011-05-31T16:06:28Z</dcterms:modified>
</cp:coreProperties>
</file>